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1"/>
  </p:sldMasterIdLst>
  <p:notesMasterIdLst>
    <p:notesMasterId r:id="rId281"/>
  </p:notesMasterIdLst>
  <p:handoutMasterIdLst>
    <p:handoutMasterId r:id="rId282"/>
  </p:handoutMasterIdLst>
  <p:sldIdLst>
    <p:sldId id="292" r:id="rId2"/>
    <p:sldId id="1082" r:id="rId3"/>
    <p:sldId id="404" r:id="rId4"/>
    <p:sldId id="1143" r:id="rId5"/>
    <p:sldId id="405" r:id="rId6"/>
    <p:sldId id="299" r:id="rId7"/>
    <p:sldId id="1083" r:id="rId8"/>
    <p:sldId id="288" r:id="rId9"/>
    <p:sldId id="286" r:id="rId10"/>
    <p:sldId id="289" r:id="rId11"/>
    <p:sldId id="1086" r:id="rId12"/>
    <p:sldId id="290" r:id="rId13"/>
    <p:sldId id="1085" r:id="rId14"/>
    <p:sldId id="1087" r:id="rId15"/>
    <p:sldId id="1088" r:id="rId16"/>
    <p:sldId id="291" r:id="rId17"/>
    <p:sldId id="1089" r:id="rId18"/>
    <p:sldId id="328" r:id="rId19"/>
    <p:sldId id="1020" r:id="rId20"/>
    <p:sldId id="1021" r:id="rId21"/>
    <p:sldId id="1022" r:id="rId22"/>
    <p:sldId id="1023" r:id="rId23"/>
    <p:sldId id="1024" r:id="rId24"/>
    <p:sldId id="1084" r:id="rId25"/>
    <p:sldId id="325" r:id="rId26"/>
    <p:sldId id="326" r:id="rId27"/>
    <p:sldId id="329" r:id="rId28"/>
    <p:sldId id="366" r:id="rId29"/>
    <p:sldId id="355" r:id="rId30"/>
    <p:sldId id="356" r:id="rId31"/>
    <p:sldId id="357" r:id="rId32"/>
    <p:sldId id="358" r:id="rId33"/>
    <p:sldId id="359" r:id="rId34"/>
    <p:sldId id="360" r:id="rId35"/>
    <p:sldId id="363" r:id="rId36"/>
    <p:sldId id="367" r:id="rId37"/>
    <p:sldId id="368" r:id="rId38"/>
    <p:sldId id="369" r:id="rId39"/>
    <p:sldId id="370" r:id="rId40"/>
    <p:sldId id="371" r:id="rId41"/>
    <p:sldId id="372" r:id="rId42"/>
    <p:sldId id="487" r:id="rId43"/>
    <p:sldId id="490" r:id="rId44"/>
    <p:sldId id="1025" r:id="rId45"/>
    <p:sldId id="1026" r:id="rId46"/>
    <p:sldId id="1027" r:id="rId47"/>
    <p:sldId id="1028" r:id="rId48"/>
    <p:sldId id="1029" r:id="rId49"/>
    <p:sldId id="1030" r:id="rId50"/>
    <p:sldId id="1031" r:id="rId51"/>
    <p:sldId id="1032" r:id="rId52"/>
    <p:sldId id="1033" r:id="rId53"/>
    <p:sldId id="1034" r:id="rId54"/>
    <p:sldId id="1035" r:id="rId55"/>
    <p:sldId id="1036" r:id="rId56"/>
    <p:sldId id="1037" r:id="rId57"/>
    <p:sldId id="1038" r:id="rId58"/>
    <p:sldId id="1039" r:id="rId59"/>
    <p:sldId id="1040" r:id="rId60"/>
    <p:sldId id="1041" r:id="rId61"/>
    <p:sldId id="1042" r:id="rId62"/>
    <p:sldId id="1043" r:id="rId63"/>
    <p:sldId id="1044" r:id="rId64"/>
    <p:sldId id="1045" r:id="rId65"/>
    <p:sldId id="1058" r:id="rId66"/>
    <p:sldId id="1068" r:id="rId67"/>
    <p:sldId id="1069" r:id="rId68"/>
    <p:sldId id="1070" r:id="rId69"/>
    <p:sldId id="1071" r:id="rId70"/>
    <p:sldId id="1072" r:id="rId71"/>
    <p:sldId id="1073" r:id="rId72"/>
    <p:sldId id="1074" r:id="rId73"/>
    <p:sldId id="1075" r:id="rId74"/>
    <p:sldId id="1059" r:id="rId75"/>
    <p:sldId id="1060" r:id="rId76"/>
    <p:sldId id="1061" r:id="rId77"/>
    <p:sldId id="1062" r:id="rId78"/>
    <p:sldId id="1063" r:id="rId79"/>
    <p:sldId id="1064" r:id="rId80"/>
    <p:sldId id="1065" r:id="rId81"/>
    <p:sldId id="1066" r:id="rId82"/>
    <p:sldId id="1067" r:id="rId83"/>
    <p:sldId id="407" r:id="rId84"/>
    <p:sldId id="1046" r:id="rId85"/>
    <p:sldId id="1047" r:id="rId86"/>
    <p:sldId id="1048" r:id="rId87"/>
    <p:sldId id="1049" r:id="rId88"/>
    <p:sldId id="1050" r:id="rId89"/>
    <p:sldId id="1076" r:id="rId90"/>
    <p:sldId id="512" r:id="rId91"/>
    <p:sldId id="513" r:id="rId92"/>
    <p:sldId id="1077" r:id="rId93"/>
    <p:sldId id="409" r:id="rId94"/>
    <p:sldId id="410" r:id="rId95"/>
    <p:sldId id="411" r:id="rId96"/>
    <p:sldId id="514" r:id="rId97"/>
    <p:sldId id="515" r:id="rId98"/>
    <p:sldId id="1078" r:id="rId99"/>
    <p:sldId id="412" r:id="rId100"/>
    <p:sldId id="496" r:id="rId101"/>
    <p:sldId id="500" r:id="rId102"/>
    <p:sldId id="1079" r:id="rId103"/>
    <p:sldId id="501" r:id="rId104"/>
    <p:sldId id="1080" r:id="rId105"/>
    <p:sldId id="502" r:id="rId106"/>
    <p:sldId id="503" r:id="rId107"/>
    <p:sldId id="413" r:id="rId108"/>
    <p:sldId id="414" r:id="rId109"/>
    <p:sldId id="504" r:id="rId110"/>
    <p:sldId id="505" r:id="rId111"/>
    <p:sldId id="506" r:id="rId112"/>
    <p:sldId id="507" r:id="rId113"/>
    <p:sldId id="1081" r:id="rId114"/>
    <p:sldId id="430" r:id="rId115"/>
    <p:sldId id="508" r:id="rId116"/>
    <p:sldId id="431" r:id="rId117"/>
    <p:sldId id="432" r:id="rId118"/>
    <p:sldId id="494" r:id="rId119"/>
    <p:sldId id="436" r:id="rId120"/>
    <p:sldId id="497" r:id="rId121"/>
    <p:sldId id="510" r:id="rId122"/>
    <p:sldId id="511" r:id="rId123"/>
    <p:sldId id="509" r:id="rId124"/>
    <p:sldId id="498" r:id="rId125"/>
    <p:sldId id="499" r:id="rId126"/>
    <p:sldId id="437" r:id="rId127"/>
    <p:sldId id="495" r:id="rId128"/>
    <p:sldId id="384" r:id="rId129"/>
    <p:sldId id="385" r:id="rId130"/>
    <p:sldId id="1094" r:id="rId131"/>
    <p:sldId id="1095" r:id="rId132"/>
    <p:sldId id="1096" r:id="rId133"/>
    <p:sldId id="1097" r:id="rId134"/>
    <p:sldId id="1098" r:id="rId135"/>
    <p:sldId id="1099" r:id="rId136"/>
    <p:sldId id="1100" r:id="rId137"/>
    <p:sldId id="1101" r:id="rId138"/>
    <p:sldId id="1102" r:id="rId139"/>
    <p:sldId id="1103" r:id="rId140"/>
    <p:sldId id="1104" r:id="rId141"/>
    <p:sldId id="1105" r:id="rId142"/>
    <p:sldId id="1106" r:id="rId143"/>
    <p:sldId id="1107" r:id="rId144"/>
    <p:sldId id="1108" r:id="rId145"/>
    <p:sldId id="1109" r:id="rId146"/>
    <p:sldId id="1110" r:id="rId147"/>
    <p:sldId id="1111" r:id="rId148"/>
    <p:sldId id="1112" r:id="rId149"/>
    <p:sldId id="1113" r:id="rId150"/>
    <p:sldId id="1114" r:id="rId151"/>
    <p:sldId id="1115" r:id="rId152"/>
    <p:sldId id="1116" r:id="rId153"/>
    <p:sldId id="1117" r:id="rId154"/>
    <p:sldId id="1118" r:id="rId155"/>
    <p:sldId id="1119" r:id="rId156"/>
    <p:sldId id="1120" r:id="rId157"/>
    <p:sldId id="1121" r:id="rId158"/>
    <p:sldId id="1122" r:id="rId159"/>
    <p:sldId id="1123" r:id="rId160"/>
    <p:sldId id="1124" r:id="rId161"/>
    <p:sldId id="1125" r:id="rId162"/>
    <p:sldId id="1126" r:id="rId163"/>
    <p:sldId id="1127" r:id="rId164"/>
    <p:sldId id="1128" r:id="rId165"/>
    <p:sldId id="1129" r:id="rId166"/>
    <p:sldId id="1130" r:id="rId167"/>
    <p:sldId id="1131" r:id="rId168"/>
    <p:sldId id="1132" r:id="rId169"/>
    <p:sldId id="1133" r:id="rId170"/>
    <p:sldId id="1134" r:id="rId171"/>
    <p:sldId id="1135" r:id="rId172"/>
    <p:sldId id="1136" r:id="rId173"/>
    <p:sldId id="1137" r:id="rId174"/>
    <p:sldId id="1138" r:id="rId175"/>
    <p:sldId id="1139" r:id="rId176"/>
    <p:sldId id="1140" r:id="rId177"/>
    <p:sldId id="1141" r:id="rId178"/>
    <p:sldId id="1142" r:id="rId179"/>
    <p:sldId id="386" r:id="rId180"/>
    <p:sldId id="387" r:id="rId181"/>
    <p:sldId id="388" r:id="rId182"/>
    <p:sldId id="389" r:id="rId183"/>
    <p:sldId id="866" r:id="rId184"/>
    <p:sldId id="867" r:id="rId185"/>
    <p:sldId id="868" r:id="rId186"/>
    <p:sldId id="869" r:id="rId187"/>
    <p:sldId id="870" r:id="rId188"/>
    <p:sldId id="908" r:id="rId189"/>
    <p:sldId id="909" r:id="rId190"/>
    <p:sldId id="910" r:id="rId191"/>
    <p:sldId id="970" r:id="rId192"/>
    <p:sldId id="971" r:id="rId193"/>
    <p:sldId id="972" r:id="rId194"/>
    <p:sldId id="973" r:id="rId195"/>
    <p:sldId id="911" r:id="rId196"/>
    <p:sldId id="998" r:id="rId197"/>
    <p:sldId id="912" r:id="rId198"/>
    <p:sldId id="913" r:id="rId199"/>
    <p:sldId id="996" r:id="rId200"/>
    <p:sldId id="997" r:id="rId201"/>
    <p:sldId id="914" r:id="rId202"/>
    <p:sldId id="915" r:id="rId203"/>
    <p:sldId id="398" r:id="rId204"/>
    <p:sldId id="454" r:id="rId205"/>
    <p:sldId id="455" r:id="rId206"/>
    <p:sldId id="457" r:id="rId207"/>
    <p:sldId id="458" r:id="rId208"/>
    <p:sldId id="459" r:id="rId209"/>
    <p:sldId id="1003" r:id="rId210"/>
    <p:sldId id="460" r:id="rId211"/>
    <p:sldId id="1006" r:id="rId212"/>
    <p:sldId id="1007" r:id="rId213"/>
    <p:sldId id="1004" r:id="rId214"/>
    <p:sldId id="1005" r:id="rId215"/>
    <p:sldId id="1001" r:id="rId216"/>
    <p:sldId id="1002" r:id="rId217"/>
    <p:sldId id="461" r:id="rId218"/>
    <p:sldId id="462" r:id="rId219"/>
    <p:sldId id="464" r:id="rId220"/>
    <p:sldId id="399" r:id="rId221"/>
    <p:sldId id="400" r:id="rId222"/>
    <p:sldId id="401" r:id="rId223"/>
    <p:sldId id="1008" r:id="rId224"/>
    <p:sldId id="1009" r:id="rId225"/>
    <p:sldId id="402" r:id="rId226"/>
    <p:sldId id="974" r:id="rId227"/>
    <p:sldId id="975" r:id="rId228"/>
    <p:sldId id="976" r:id="rId229"/>
    <p:sldId id="977" r:id="rId230"/>
    <p:sldId id="978" r:id="rId231"/>
    <p:sldId id="979" r:id="rId232"/>
    <p:sldId id="980" r:id="rId233"/>
    <p:sldId id="981" r:id="rId234"/>
    <p:sldId id="982" r:id="rId235"/>
    <p:sldId id="983" r:id="rId236"/>
    <p:sldId id="470" r:id="rId237"/>
    <p:sldId id="471" r:id="rId238"/>
    <p:sldId id="472" r:id="rId239"/>
    <p:sldId id="984" r:id="rId240"/>
    <p:sldId id="1012" r:id="rId241"/>
    <p:sldId id="985" r:id="rId242"/>
    <p:sldId id="986" r:id="rId243"/>
    <p:sldId id="987" r:id="rId244"/>
    <p:sldId id="988" r:id="rId245"/>
    <p:sldId id="1016" r:id="rId246"/>
    <p:sldId id="1013" r:id="rId247"/>
    <p:sldId id="989" r:id="rId248"/>
    <p:sldId id="990" r:id="rId249"/>
    <p:sldId id="995" r:id="rId250"/>
    <p:sldId id="991" r:id="rId251"/>
    <p:sldId id="1014" r:id="rId252"/>
    <p:sldId id="1015" r:id="rId253"/>
    <p:sldId id="473" r:id="rId254"/>
    <p:sldId id="1019" r:id="rId255"/>
    <p:sldId id="474" r:id="rId256"/>
    <p:sldId id="1017" r:id="rId257"/>
    <p:sldId id="1018" r:id="rId258"/>
    <p:sldId id="475" r:id="rId259"/>
    <p:sldId id="476" r:id="rId260"/>
    <p:sldId id="477" r:id="rId261"/>
    <p:sldId id="1010" r:id="rId262"/>
    <p:sldId id="1011" r:id="rId263"/>
    <p:sldId id="331" r:id="rId264"/>
    <p:sldId id="333" r:id="rId265"/>
    <p:sldId id="332" r:id="rId266"/>
    <p:sldId id="334" r:id="rId267"/>
    <p:sldId id="335" r:id="rId268"/>
    <p:sldId id="336" r:id="rId269"/>
    <p:sldId id="337" r:id="rId270"/>
    <p:sldId id="338" r:id="rId271"/>
    <p:sldId id="340" r:id="rId272"/>
    <p:sldId id="341" r:id="rId273"/>
    <p:sldId id="319" r:id="rId274"/>
    <p:sldId id="298" r:id="rId275"/>
    <p:sldId id="317" r:id="rId276"/>
    <p:sldId id="1145" r:id="rId277"/>
    <p:sldId id="316" r:id="rId278"/>
    <p:sldId id="300" r:id="rId279"/>
    <p:sldId id="302" r:id="rId28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335906-DC55-6175-507A-0953302BE8AD}" v="4" dt="2023-05-21T08:10:11.805"/>
    <p1510:client id="{CF3BECE6-5D5F-3614-1C24-6AE7FDC4A487}" v="1" dt="2023-05-23T16:18:23.675"/>
    <p1510:client id="{F908D722-70E9-2D20-ACA8-34DDCDD73055}" v="1" dt="2023-05-23T16:32:42.20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62"/>
      </p:cViewPr>
      <p:guideLst>
        <p:guide orient="horz" pos="2880"/>
        <p:guide pos="2160"/>
      </p:guideLst>
    </p:cSldViewPr>
  </p:slideViewPr>
  <p:notesTextViewPr>
    <p:cViewPr>
      <p:scale>
        <a:sx n="1" d="1"/>
        <a:sy n="1" d="1"/>
      </p:scale>
      <p:origin x="0" y="0"/>
    </p:cViewPr>
  </p:notesTextViewPr>
  <p:notesViewPr>
    <p:cSldViewPr snapToGrid="0">
      <p:cViewPr>
        <p:scale>
          <a:sx n="1" d="2"/>
          <a:sy n="1" d="2"/>
        </p:scale>
        <p:origin x="0" y="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microsoft.com/office/2016/11/relationships/changesInfo" Target="changesInfos/changesInfo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microsoft.com/office/2015/10/relationships/revisionInfo" Target="revisionInfo.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dafcd4707b392d4aa08072351efdbc7fe1466d09db7ed6f44cec83bae14832ab::" providerId="AD" clId="Web-{F908D722-70E9-2D20-ACA8-34DDCDD73055}"/>
    <pc:docChg chg="sldOrd">
      <pc:chgData name="Guest User" userId="S::urn:spo:anon#dafcd4707b392d4aa08072351efdbc7fe1466d09db7ed6f44cec83bae14832ab::" providerId="AD" clId="Web-{F908D722-70E9-2D20-ACA8-34DDCDD73055}" dt="2023-05-23T16:32:42.209" v="0"/>
      <pc:docMkLst>
        <pc:docMk/>
      </pc:docMkLst>
      <pc:sldChg chg="ord">
        <pc:chgData name="Guest User" userId="S::urn:spo:anon#dafcd4707b392d4aa08072351efdbc7fe1466d09db7ed6f44cec83bae14832ab::" providerId="AD" clId="Web-{F908D722-70E9-2D20-ACA8-34DDCDD73055}" dt="2023-05-23T16:32:42.209" v="0"/>
        <pc:sldMkLst>
          <pc:docMk/>
          <pc:sldMk cId="3504869254" sldId="366"/>
        </pc:sldMkLst>
      </pc:sldChg>
    </pc:docChg>
  </pc:docChgLst>
  <pc:docChgLst>
    <pc:chgData name="Guest User" userId="S::urn:spo:anon#dafcd4707b392d4aa08072351efdbc7fe1466d09db7ed6f44cec83bae14832ab::" providerId="AD" clId="Web-{38335906-DC55-6175-507A-0953302BE8AD}"/>
    <pc:docChg chg="modSld">
      <pc:chgData name="Guest User" userId="S::urn:spo:anon#dafcd4707b392d4aa08072351efdbc7fe1466d09db7ed6f44cec83bae14832ab::" providerId="AD" clId="Web-{38335906-DC55-6175-507A-0953302BE8AD}" dt="2023-05-21T08:10:11.805" v="3" actId="1076"/>
      <pc:docMkLst>
        <pc:docMk/>
      </pc:docMkLst>
      <pc:sldChg chg="modSp">
        <pc:chgData name="Guest User" userId="S::urn:spo:anon#dafcd4707b392d4aa08072351efdbc7fe1466d09db7ed6f44cec83bae14832ab::" providerId="AD" clId="Web-{38335906-DC55-6175-507A-0953302BE8AD}" dt="2023-05-21T08:10:11.805" v="3" actId="1076"/>
        <pc:sldMkLst>
          <pc:docMk/>
          <pc:sldMk cId="3463123788" sldId="913"/>
        </pc:sldMkLst>
        <pc:picChg chg="mod">
          <ac:chgData name="Guest User" userId="S::urn:spo:anon#dafcd4707b392d4aa08072351efdbc7fe1466d09db7ed6f44cec83bae14832ab::" providerId="AD" clId="Web-{38335906-DC55-6175-507A-0953302BE8AD}" dt="2023-05-21T08:10:11.805" v="3" actId="1076"/>
          <ac:picMkLst>
            <pc:docMk/>
            <pc:sldMk cId="3463123788" sldId="913"/>
            <ac:picMk id="4098" creationId="{00000000-0000-0000-0000-000000000000}"/>
          </ac:picMkLst>
        </pc:picChg>
      </pc:sldChg>
      <pc:sldChg chg="modSp">
        <pc:chgData name="Guest User" userId="S::urn:spo:anon#dafcd4707b392d4aa08072351efdbc7fe1466d09db7ed6f44cec83bae14832ab::" providerId="AD" clId="Web-{38335906-DC55-6175-507A-0953302BE8AD}" dt="2023-05-21T08:06:19.079" v="1" actId="1076"/>
        <pc:sldMkLst>
          <pc:docMk/>
          <pc:sldMk cId="2131316876" sldId="1097"/>
        </pc:sldMkLst>
        <pc:picChg chg="mod">
          <ac:chgData name="Guest User" userId="S::urn:spo:anon#dafcd4707b392d4aa08072351efdbc7fe1466d09db7ed6f44cec83bae14832ab::" providerId="AD" clId="Web-{38335906-DC55-6175-507A-0953302BE8AD}" dt="2023-05-21T08:06:19.079" v="1" actId="1076"/>
          <ac:picMkLst>
            <pc:docMk/>
            <pc:sldMk cId="2131316876" sldId="1097"/>
            <ac:picMk id="3" creationId="{086279E7-6803-9DF4-FD15-A96BFBDE69EC}"/>
          </ac:picMkLst>
        </pc:picChg>
      </pc:sldChg>
    </pc:docChg>
  </pc:docChgLst>
  <pc:docChgLst>
    <pc:chgData name="Guest User" userId="S::urn:spo:anon#dafcd4707b392d4aa08072351efdbc7fe1466d09db7ed6f44cec83bae14832ab::" providerId="AD" clId="Web-{CF3BECE6-5D5F-3614-1C24-6AE7FDC4A487}"/>
    <pc:docChg chg="modSld">
      <pc:chgData name="Guest User" userId="S::urn:spo:anon#dafcd4707b392d4aa08072351efdbc7fe1466d09db7ed6f44cec83bae14832ab::" providerId="AD" clId="Web-{CF3BECE6-5D5F-3614-1C24-6AE7FDC4A487}" dt="2023-05-23T16:18:23.675" v="0" actId="1076"/>
      <pc:docMkLst>
        <pc:docMk/>
      </pc:docMkLst>
      <pc:sldChg chg="modSp">
        <pc:chgData name="Guest User" userId="S::urn:spo:anon#dafcd4707b392d4aa08072351efdbc7fe1466d09db7ed6f44cec83bae14832ab::" providerId="AD" clId="Web-{CF3BECE6-5D5F-3614-1C24-6AE7FDC4A487}" dt="2023-05-23T16:18:23.675" v="0" actId="1076"/>
        <pc:sldMkLst>
          <pc:docMk/>
          <pc:sldMk cId="1294631223" sldId="1102"/>
        </pc:sldMkLst>
        <pc:picChg chg="mod">
          <ac:chgData name="Guest User" userId="S::urn:spo:anon#dafcd4707b392d4aa08072351efdbc7fe1466d09db7ed6f44cec83bae14832ab::" providerId="AD" clId="Web-{CF3BECE6-5D5F-3614-1C24-6AE7FDC4A487}" dt="2023-05-23T16:18:23.675" v="0" actId="1076"/>
          <ac:picMkLst>
            <pc:docMk/>
            <pc:sldMk cId="1294631223" sldId="1102"/>
            <ac:picMk id="3" creationId="{ED3B7F13-EDF1-97D2-2025-81298487B77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D8E6D1BB-3180-42A2-AE58-6F2542AF67C1}" type="datetimeFigureOut">
              <a:rPr lang="en-US" smtClean="0"/>
              <a:pPr/>
              <a:t>2/14/2024</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AAD7656A-59C1-4EA8-86B6-85DA6F15CC7C}"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0-10T05:35:55.712"/>
    </inkml:context>
    <inkml:brush xml:id="br0">
      <inkml:brushProperty name="width" value="0.05292" units="cm"/>
      <inkml:brushProperty name="height" value="0.05292" units="cm"/>
    </inkml:brush>
  </inkml:definitions>
  <inkml:trace contextRef="#ctx0" brushRef="#br0">19862 2999 0</inkml:trace>
  <inkml:trace contextRef="#ctx0" brushRef="#br0" timeOffset="41008.46">15611 6174 0</inkml:trace>
  <inkml:trace contextRef="#ctx0" brushRef="#br0" timeOffset="115650.84">13723 7955 0</inkml:trace>
  <inkml:trace contextRef="#ctx0" brushRef="#br0" timeOffset="147871.07">17339 10001 0</inkml:trace>
  <inkml:trace contextRef="#ctx0" brushRef="#br0" timeOffset="-171692.39">9843 10336 0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0-07T06:30:42.148"/>
    </inkml:context>
    <inkml:brush xml:id="br0">
      <inkml:brushProperty name="width" value="0.05292" units="cm"/>
      <inkml:brushProperty name="height" value="0.05292" units="cm"/>
      <inkml:brushProperty name="color" value="#FF0000"/>
    </inkml:brush>
  </inkml:definitions>
  <inkml:trace contextRef="#ctx0" brushRef="#br0">12330 13229 0,'18'0'282,"34"18"-282,1-18 15,-17 0-15,-1 0 16,53 35-16,-53-35 0,54 18 16,-1-18-16,106 17 15,-141-17 1,70 18-16,-52 0 15,-1-1-15,-17-17 0,0 18 16,0-18-16,-18 18 16,1-18-16,-19 0 15,19 17-15,-1-17 0,-18 0 16,1 18-16,0-18 16,-1 0-16,1 17 15,0-17 1,-1 0-16,1 0 15,0 0-15,-1 0 32,1 0-17,-1 0 1,89 0 234,53-17-234,-18-1-16,18 18 15,53-35-15,-54 35 0,19-18 16,-19 1-16,-34 17 15,-18 0-15,-36 0 0,1 0 16,-36 0-16,18 0 16,-35 0-16,-1 0 15,19 0-15,-1 0 16,0 0-16,-17 0 16,0 0-1,-1 0 1,1 0-16,-1 0 15,1 0-15,0 0 0,17 0 16,-17 0-16,35-18 16,-18 18-16,0 0 15,18-18-15,-35 18 16,17 0-16,0-17 0,-17 17 16,-1 0-16,1 0 15,0 0 1,-1 0-16,1 0 15,17 0-15,-17 0 16,-18-18-16,18 18 16,-1 0-16,1-18 15,17 1 1,-17 17-16,-1 0 16,1-18-1,0 18 1,-1-17-16,1-1 15,0 18-15,-1-18 16,-17 1 0,0-1-16,18 18 31,-18-18-31,18-17 16,-18 17-1,17 18-15,-17-35 0,0 18 16,0-1-16,0 0 15,0 1 1,0-19-16,0 19 16,0-1-1,0 0-15,0 1 16,0-1 0,0 0-16,0 1 31,0-1 0,0 1-15,0-1 15,0 0 16,0 1 15,0-1-46,0 0 31,0 1-32,0-1 17,-17 0-17,17 1 1,-36-18-16,19-1 0,-36-17 16,35 0-16,-17 0 15,-1 18-15,-16-18 16,16 18-16,1 0 0,0 17 15,-1 0-15,1-17 16,0 0-16,0 17 16,17 1-16,-17-1 15,-1-17-15,1 17 0,0 0 16,-18-17-16,0 0 16,0 0-16,-17 17 15,-1-17-15,0-1 0,1 19 16,17-1-16,0 1 15,-17-1-15,17 0 16,0 1-16,0 17 16,-18-18-16,18 0 0,36 18 15,-54 0-15,18 0 16,0 0-16,0 0 16,0 0-16,18 0 15,-35 0-15,17 0 0,0 0 16,18 0-16,-18 0 15,17 18-15,-17-18 16,0 0-16,18 0 16,-18 0-16,0 18 0,18-18 15,-18 0-15,-17 17 16,-1-17-16,36 0 16,-18 0-16,0 18 0,0-18 15,0 0-15,18 18 16,-18-18-16,0 17 15,18-17-15,-18 18 16,0-18-16,0 17 0,18-17 16,-36 0-16,36 18 15,0-18-15,17 0 16,-35 0-16,18 0 16,-1 0-16,-16 0 0,-1 18 15,0-18 1,0 17-16,18-17 15,17 18-15,-17 0 0,-1-18 16,1 17-16,0-17 16,17 18-16,-17 0 15,0-18-15,-1 17 16,1 1-16,0-1 0,17 1 16,-17 0-16,0-1 15,-1 1-15,19-18 16,-1 18-16,0-18 15,-17 35-15,17-35 0,18 18 16,-17-18-16,-18 17 16,17-17-16,0 18 15,18-1-15,-17-17 16,-1 18-16,0-18 16,1 18-1,-1-18-15,0 17 16,18 1-16,-17-18 15,-1 0-15,1 18 16,-1-1-16,0 19 16,-17-19-16,17 1 15,-17-1-15,35 1 0,-18 0 16,1-1-16,-1-17 16,0 18-1,18 0-15,-17-18 16,-1 17-16,1-17 15,17 36 1,0-1-16,0 0 16,0 0-16,0 18 0,0-17 15,0 34-15,0 1 16,0-18-16,0 0 16,0 0-16,17-18 15,-17 18-15,18-36 16,-18 1-16,0 0 15,17-1 1,-17 1-16,18 0 0,-18-1 16,18-17-1,-1 18-15,1-1 16,0 1-16,-1-18 16,-17 18-16,36-1 0,-19-17 15,-17 18-15,18 0 16,0-18-16,17 17 15,-35 1-15,17 0 16,1-18-16,0 17 0,-1-17 16,1 18-16,0-18 15,17 17-15,-35 1 16,18-18-16,17 0 0,-18 0 16,-17 18-16,18-18 15,0 17-15,-1-17 16,1 0-1,0 0-15,-1 18 0,1-18 16,0 18-16,-1-18 16,18 0-16,1 0 15,-19 0 1,1 0-16,0 0 0,-1 0 16,1 0-16,0 0 15,-1 0-15,18 0 16,1 0-16,-19 0 15,1 0 1,0 0-16,-1 0 16,1 0-1,0 0-15,-1 0 16,19 0-16,-19 0 16,1 0-1,-1 0-15,1 0 0,0 0 16,-1 0-16,1 0 15,0 0-15,-1 0 32,1 0-32,0 0 0,-1 0 15,1 0 1,-1 0 0,1 0-1,0 0 1,-1 0-1,1 0 1,0 0 0,-1 0 15,1 0-15,0 0 30,-1 0-30,1 0 0,0 0-1,-1 0 1,1 0-16,-1 0 16,1 0 15,0 0-31,-1 0 15,1 0 32,0 0-31,-1 0-16,1 0 16,0 0 15,-1-18-31,1 18 15,-1 0-15,1 0 16,0 0 0,-18-18-16,17 18 15,1 0-15,0 0 16,-1 0-16,1 0 31,0 0-15,-1 0-16,1 0 31,-1 0-15,1 0-16,0 0 31,-1 0 0,1 0-15,0 0 15</inkml:trace>
  <inkml:trace contextRef="#ctx0" brushRef="#br0" timeOffset="23446.97">7497 15363 0,'0'18'328,"0"0"-312,0-1 0,0 1-16,0 0 0,0-1 15,0 1 1,0 0 0,0-1-16,0 1 15,0 0 1,0-1-1,0 1 17,0-1-17,0 1 1,0 0 0,0-1-1,-18-17-15,18 36 0,0-1 16,-17-35-16,17 53 15,0-18-15,0 18 16,-18-35-16,18-1 16,0 1-1,0 0-15,0-1 16,0 1 0,-18-1-16,18 1 15,0 0 1,0-1-16,0 1 15,0 0-15,0-1 16,0 1-16,0 0 16,0-1-1,0 1 1,0-1 0,0 1-1,0 0 16</inkml:trace>
  <inkml:trace contextRef="#ctx0" brushRef="#br0" timeOffset="26045.27">7585 15416 0,'18'0'282,"-18"-17"-267,17 17 1,1 0-1,0 0 1,-1 0 31,1 0-31,0 17-1,-18 1 1,0 0 15,17-18-15,-17 17-16,0 1 15,18-18 1,-1 0 0,-17 18-16,0-1 15,18 1-15,-18 0 31,0-1-15,0 1 0,18-1-1,-18 1 17,0 0-1,0-1-16,0 1 48,-18 0-47,0-1-1,1-17 1,-1 0 15,18 18-15,-17-18-16,-1 18 15,0-18-15,1 0 16,-1 17 0,0-17-1,1 18-15,-1-18 31,0 0-31,1 0 32,-1 0-1,0 0 0,1 0 0</inkml:trace>
  <inkml:trace contextRef="#ctx0" brushRef="#br0" timeOffset="27497.66">8220 15575 0,'0'35'297,"0"-17"-297,0 0 0,0-1 15,0 1 1,0 0-16,0-1 16,0 1-1,0 0-15,0-1 16,0 1 15,0-1-31,0 1 16,0 0 15,0 17-15,0-17-16,-18 17 15,18-17-15,0-1 16,-17 1-16,17-1 15,0 1-15,0 0 16,-18-18-16,18 17 16,-17 1-16,17 0 15,0-1 1,0 1 0,0 0-16,0-1 31,0 1-16,0-1 1,0 1 15</inkml:trace>
  <inkml:trace contextRef="#ctx0" brushRef="#br0" timeOffset="28775.62">8643 15752 0,'18'0'282,"0"0"-267,-1 0 1,1 0 0,0 0-1,-1 0 32,1 0-47,-1 0 16,1 0-16,0 0 15,-1 0-15,1 0 16,0 0 0,17 0-16,-17 0 15,-1 0 1,1 0-16,0 0 15,-1 0 1,1 0 15,-1 0-15</inkml:trace>
  <inkml:trace contextRef="#ctx0" brushRef="#br0" timeOffset="30226.67">8608 16016 0,'18'0'296,"-1"0"-280,1 0-16,0 0 16,-1 0-1,1 0 1,0 0-16,-1 0 16,1 0-1,-1 0-15,1 0 31,0 0-15,-1 0 0,1 0 15,0 0 0,-1 0-15,1 0-16,0 0 31,-1 0-15,1 0-16,0 0 31,-1 0-15,1 0 15,-1 0 0</inkml:trace>
  <inkml:trace contextRef="#ctx0" brushRef="#br0" timeOffset="31630.9">10178 15011 0,'-18'17'234,"1"19"-234,17-19 16,-36 1-16,19 17 0,17 0 15,-18-17-15,0 0 16,1 35-16,-1-18 16,1 0-16,-19 18 15,19 0-15,-1 18 0,0-18 16,1-1-16,-1 1 16,18-17-16,0 17 15,-18-18-15,18-18 16,-17 19-16,-1-1 0,18 0 15,-17 1-15,17 16 16,-18 1-16,0 0 16,18 18-16,-17-18 0,17-18 15,-18 0-15,0 18 16,18 0-16,0-18 16,0-17-16,-17 0 15,17-1-15,0 19 0,0-19 16,0 1-1,0 0-15,0-1 16,0 18 0,0-17-16,0 0 15,0-1 1,0 1-16,0 0 16,17-1-16,-17 19 0,0-19 15,18 1-15,-18 0 16,18 17-16,-1-18 15,-17 1 1,18-18-16,-18 18 0,0-1 16,18-17-16,-1 18 15,-17 0 1,18-18-16,-18 17 0,0 1 31,17-18-15,-17 18-1,18-18-15</inkml:trace>
  <inkml:trace contextRef="#ctx0" brushRef="#br0" timeOffset="33560.71">11254 15346 0,'-18'0'266,"1"0"-266,-1 0 15,18 17-15,-18-17 16,18 18-16,-17-18 16,-1 0-16,0 18 15,1-1-15,-1 1 16,1 0-16,-1-1 16,0 19-1,-17-19-15,35 1 0,-35 17 16,35-17-16,-18 17 15,0 0-15,1-17 16,17 0 0,0-1-16,-18 1 0,18 0 15,-17-18-15,17 17 16,-18 1 0,18-1-16,0 19 31,0-19-31,0 1 15,0 0 1,0 17-16,0-17 0,18-1 16,-1 1-1,1 17-15,17-17 16,-17-1 0,-1 1-16,19 0 0,-1-1 15,0-17-15,0 18 16,1-18-16,-19 0 15,1 18-15,0-18 16,-1 0-16,1 17 0,0-17 16,-1 0-16,1 18 15,-1-18 1,1 0-16,0 17 0,-1-17 16,1 0-1,0 0 1,-1 18-16,-17 0 15,18-1-15,0-17 16,-18 36-16,17-1 16,-17 0-16,0-17 15,0 0-15,0 34 16,0-16-16,0-19 16,0 19-16,-17-19 15,-1 19 1,18-19-16,-35 1 15,-1-1-15,19 1 16,-1 0-16,-17-18 16,0 17-16,-1-17 15,1 18-15,0-18 16,17 0 0,-17 0-1,17 0-15,1 0 16,-1 0-1,0 0 1,1 0 15,-1 0 1,0 0-1,1 0-16</inkml:trace>
  <inkml:trace contextRef="#ctx0" brushRef="#br0" timeOffset="34888.57">11907 15822 0,'0'18'297,"0"-1"-282,0 1 1,0 0 0,0-1 15,0 1-31,0 17 16,0-17-1,0 17 1,0-17-16,0-1 15,0 1-15,0 0 0,0-1 16,0 1-16,0 0 16,0 17-1,0-18 1,0 1 0,0 0-16,0-1 31,0 1-31,0 0 31,0-1 16,0 1-31,0 0-1,0-1 1,-18-17 31</inkml:trace>
  <inkml:trace contextRef="#ctx0" brushRef="#br0" timeOffset="35858.11">12453 16175 0,'-17'35'203,"-1"0"-203,0-17 16,1 17-1,-1-17-15,1 0 31,-1-1-15,18 1-16,-18-18 16</inkml:trace>
  <inkml:trace contextRef="#ctx0" brushRef="#br0" timeOffset="37734.89">13494 15134 0,'-18'0'281,"1"0"-265,-1 18-16,1-18 15,-1 17-15,-17 1 0,17 0 16,0-1-16,1-17 16,-19 0-16,36 18 15,0 0-15,-17-1 0,-1 1 16,1-18-16,17 18 15,-18-18 1,18 17-16,-18-17 0,18 18 16,0-1-1,0 19 1,0-1-16,18-17 16,17 35-16,0-18 0,1 18 15,-1 0-15,0-18 16,1 0-16,-19 1 15,1-19-15,-1 18 16,1-17-16,0-18 0,17 18 16,0-1-1,-17 1-15,0-18 16,17 0-16,-18 18 16,19-18-16,-19 0 15,1 0-15,0 0 16,-1 0-16,1 0 15,0 0-15,-1 0 16,1 17 15,-1-17-15,1 36-16,-18-19 16,0 18-16,0 1 15,-18 17-15,1 0 16,-1-1-16,1 1 0,-19 0 15,19-35-15,-1 0 16,18-1-16,-18 1 16,1 17-16,-1-35 15,0 18 1,1-1-16,-18-17 0,17 0 16,0 0-16,-17 0 15,17 0-15,1 0 16,-19 0-16,19 0 0,-18 0 15,-1 0 1,19 0 0,-1 0-1,0 0 1,1 0 0,-1 0-16,0 0 31,1 0 0,-1 0-15</inkml:trace>
  <inkml:trace contextRef="#ctx0" brushRef="#br0" timeOffset="39936.89">14147 15416 0,'0'-17'203,"17"-1"-187,-17 0-1,18 1-15,0-1 16,-1 1-16,1-1 15,0 0-15,-1 18 16,1-17 0,-1 17-16,1-18 15,-18 0-15,35 18 0,1-17 16,-19 17 0,1 0-1,0 0-15,-1 0 16,-17-18-16,18 18 15,0 0-15,-1 0 16,1 0-16,-1 0 16,1 0-1,0 0 1,-1 0 0,1 18-1,-18-1-15,18-17 16,-18 18-16,0 0 15,0 17-15,0 0 16,0-17-16,0 17 0,0 0 16,0 1-16,0-19 15,0 19-15,0-19 16,0 1-16,0 0 16,0-1-16,-18 1 0,18-1 15,-18 1-15,1 0 16,-1 17-16,0 0 15,1-17-15,-1 0 16,-17 17-16,0 0 0,35-17 16,-36-1-1,19 1-15,17 0 16,-18-18-16,18 17 16,-18-17-16,18 18 15,-17-18-15,-1 18 16,18-1 15,-18-17-15,54 0 46,-19 0-46,1-17-16,17-1 15,-17 0-15,17 1 0,1-1 16,-19 18 15,1 0-31,-18-18 16,17 18-16,-17-17 16,18 17-16,0-18 15,-1 18 1,1 0-1,0-18-15,-1 1 16,1-1 0,0 18-16,17-17 15,-18 17 1,1 0 0,-18-18-1,18 18 1,-18-18-1,17 18-15,1-17 32,0-1 15,-1 18-47,1 0 15,0 0 1,-1-18-1,1 18 17,-1 0-17</inkml:trace>
  <inkml:trace contextRef="#ctx0" brushRef="#br0" timeOffset="41208.41">15346 15487 0,'0'18'296,"-17"-1"-280,-1-17 15,18 18-15,0 0-16,-18-1 16,1 1-16,17-1 15,-18 1-15,18 0 16,0-1-1,-18 1 1,18 0 0,-17-1-1,-1-17 1,0 36 0,18-19-1,0 1-15,-17-18 16,17 35-16,-18-17 0,18-1 15,-18-17 1,18 18-16,-17 0 16,17-1-16,0 1 47</inkml:trace>
  <inkml:trace contextRef="#ctx0" brushRef="#br0" timeOffset="43381.35">15946 14640 0,'-18'0'219,"18"-17"-204,-17 17 1,-1 0 0,0 0-16,1 0 15,-1 0 1,-17 0-16,17 0 31,1 0-31,-1 0 16,0 0-1,-17 0 1,35 17-16,-18-17 16,1 18-1,-1-18 1,18 18-16,-18-18 16,18 17-1,-17-17-15,-1 0 16,0 0-1,18 18 1,-17-1 0,17 1 15,0 0 16,0-1-32,0 1 1,0 0 0,0-1-16,0 1 15,17 0 1,1-1-16,0 1 16,-18-1-16,17-17 0,1 18 15,17 17 1,-35-17-16,18-18 15,17 0-15,-17 0 0,-18 18 16,0-1-16,18-17 16,17 18-16,-18 0 15,1-18 1,0 0 0,-1 0-1,-17 17-15,18 1 16,0-18-1,-18 18-15,17-18 16,-17 17 0,18 1-16,-18 17 15,18-35-15,-1 35 0,-17 1 16,18-1-16,-18 0 16,17-17-1,-17-1 1,0 1-16,0 17 15,0-17 1,0 17 0,0 1-16,-17-1 15,-1-17-15,1 17 0,-19 0 16,1 18-16,0-18 16,-1 1-16,1-19 15,18 1-15,17-1 0,-18-17 16,0 0-16,1 18 15,17 0 1,0-1-16,-18-17 16,0 0-16,1 0 15,17 18 1,-18-18 0,18 18-16,-18-18 31</inkml:trace>
  <inkml:trace contextRef="#ctx0" brushRef="#br0" timeOffset="45704.6">16122 14870 0,'18'0'266,"0"0"-235,-1 0-15,1 0-1,-1 17 17,1 1-17,0-1 32,-18 1-47,17-18 16,-17 18-1,18-18 1,-18 17 0,18-17 15,-18 18 0,17-18 16,-17 18 31,0-1-78,0 1 47,0 0-47,0-1 0,-17 1 16,17 17-16,-18 0 15,0 1-15,18-1 16,-17-17 0,-1-1-16,0 1 15,18 0-15,0-1 16,-17-17-16,17 18 31,-18-18-31,18 17 16,-17-17-1,17 18 1,0 0 0,17-18 77,-17-18-93,18 18 0,-1 0 16,1-18 0,0 18-16,-18-17 15,35 17 1,-17 0-16,-1 0 15,1 0 1,0 0-16,-1 0 16,1 0-1,-1 17-15,19-17 0,-36 18 16,17 0 0,1-18-16,0 0 15,-1 0 1,-17 17-1,18 1-15,-18 0 16,18-1 0,-18 1-16,0 17 0,0-17 15,0 0-15,0 17 16,-18 0-16,18-17 16,-18-1-16,18 1 15,0 0-15,0-1 0,-17-17 16,-1 18-1,0 0 1,18-1-16,-17-17 16,-19 18-16,1-18 0,0 35 15,17-17-15,-17-18 16,17 0-16,1 17 16,-1 1-16,0-18 15,1 0-15,-1 0 16,1 0-1,17 18 1,-18-18-16,0 0 0,18 17 31,-17-17-15,-1 0 0</inkml:trace>
  <inkml:trace contextRef="#ctx0" brushRef="#br0" timeOffset="47026.56">16951 15275 0,'0'36'281,"0"-19"-281,0 1 16,-17-1 15,17 1-16,-18-18-15,18 18 16</inkml:trace>
  <inkml:trace contextRef="#ctx0" brushRef="#br0" timeOffset="48290.92">17198 15117 0</inkml:trace>
  <inkml:trace contextRef="#ctx0" brushRef="#br0" timeOffset="48999">17692 15011 0</inkml:trace>
  <inkml:trace contextRef="#ctx0" brushRef="#br0" timeOffset="49624.73">18239 14940 0</inkml:trace>
  <inkml:trace contextRef="#ctx0" brushRef="#br0" timeOffset="50236.87">18821 14922 0</inkml:trace>
  <inkml:trace contextRef="#ctx0" brushRef="#br0" timeOffset="52966.17">19333 14376 0,'-18'-18'281,"0"18"-281,1 0 16,17-18-16,-18 18 16,-17-17-1,17 17-15,0 0 0,-17 0 16,18 0-16,-19 0 15,1 0-15,0 0 16,17 0-16,-17 0 0,17 0 16,0 0-16,1 0 15,-1 17-15,1-17 16,-1 0-16,0 18 16,1-18-16,-1 18 0,0-1 15,1-17-15,-1 36 16,0-1-16,1-17 15,-1 17-15,1 18 0,-1-18 16,0 18-16,1 0 16,17-36-16,0 1 15,0 0-15,0 17 16,-18-35-16,18 18 0,0-1 16,0 19-1,0-19-15,18 18 16,17 18-1,-17-17-15,17-1 0,0 18 16,0-18-16,1 0 16,-1 1-16,0-1 15,0-17-15,1-1 0,-19 19 16,19-36-16,-19 35 16,19-18-16,-1 1 15,-17 0-15,-1-1 16,1-17-16,-1 0 0,1 18 15,-18 0 1,18-18-16,-1 17 16,1-17-16,0 18 15,-1 0-15,1-1 16,0 1-16,-18 0 16,35 17-16,-35 0 15,17 0-15,1-35 16,0 36-16,-18-19 0,0 1 15,0 0-15,17-1 16,-17 18 0,0-17-16,0 0 15,0 17-15,0 0 16,-17 1 0,-1-1-16,18 0 15,-35-17-15,17 17 0,-17 0 16,17-17-16,-17 17 15,17-35-15,18 18 16,-35-1-16,17-17 0,1 18 16,-1-18-16,-17 18 15,17-18-15,1 0 16,-1 0-16,0 0 16,1 0-16,-1 0 0,0 0 15,1 0-15,-1 0 16,0 0-1,1 0 1,-1 0-16,1-18 31,-1 18-15,0 0 0,18-18-1,-17 18 16,-1 0-31,-17-17 16,17-1 0,0 18-16,1 0 15,-1-17 1,1 17-16,-1 0 16,0 0-16,1 0 31,-1 0-16,0 0-15,1-18 47</inkml:trace>
  <inkml:trace contextRef="#ctx0" brushRef="#br0" timeOffset="55222.35">19774 15910 0,'0'-17'219,"0"-1"-219,17 18 0,-17-18 16,0 1-16,0-1 15,18 18-15,-18-18 16,17 18-16,1-17 16,-18-1-16,0 1 0,18 17 15,-18-18 1,0 0-16,17 18 15,1 0 1,-18-17-16,18 17 16,-1 0-1,1 0-15,0 0 16,-1 0 15,1 0-31,-1 0 16,1 0-1,0 0 17,-1 0-1,-17 17-31,0 19 16,18-19-1,-18 1 1,0 17-16,0 18 0,18 0 15,-18-35-15,0 34 16,0-16-16,0-1 16,0-17-16,0-1 15,0 19-15,0-19 16,0 1 0,0-1-16,0 1 15,0 0 1,0-1-1,0 1 17,0 0-17,0-36 48,0 0-63,0 1 15,0-1-15,0-17 16,0 17-16,0-17 16,0 0-16,0 17 15,0 0 1,0-17-16,0 17 31,0 1-31,0-18 0,17 35 16,1-36-1,-18 1-15,18 17 16,-1 18-16,-17-17 0,0-1 16,0-17-16,18 35 15,-1-18-15,-17 1 16,18 17-16,-18-18 16,18 18-16,-18-18 15,0 1-15,0-1 16,17 18-1,-17-18-15,18 18 16,-18-17 15,18 17-15,-1 0 0,1 0 15,0 17-16,-18 19 1,0-19-16,0 1 16,0 17-16,0 0 15,0-17-15,0 17 16,0-17-16,0 17 0,0-17 16,0 0-1,0-1 1,0 1-1,0-1 1,0 1-16,0 0 16,0-1-1,0 1 32,0 0-31</inkml:trace>
  <inkml:trace contextRef="#ctx0" brushRef="#br0" timeOffset="57074.44">20356 13988 0,'0'17'219,"0"1"-204,17 0-15,1-1 16,0 1-16,-18 17 16,0-17-16,17 17 15,1 18-15,-1-18 0,1-17 16,0 17-16,-1 18 16,1 0-16,0 0 15,-1 17-15,1-17 16,0 18-16,-1-18 0,18 35 15,-17-17-15,0-19 16,-1 1-16,1-17 16,0-19-16,-18 1 15,0 0-15,17 17 0,1 0 32,-18-17-17,0-1-15,0 1 16,0 0-16,0-1 15,0 19-15,0-1 16,0 0-16,0-17 16,0 35-16,0-18 0,0 0 15,-18 1-15,18-19 16,-17 1-16,17 0 16,0-1-16,0 1 0,-18-1 15,0 19-15,18-1 16,0-17-16,-17 35 15,-1-1-15,-17 1 16,17 0-16,1 35 0,-1-52 16,0 17-16,1-18 15,-1 18-15,18-36 16,0 19-16,-18-36 16,18 17-16,0 1 0,-17 0 15,17-1-15,-18 1 16,18 17-16,-18 1 15,18-1-15,-17-18 16,17 1-16,-18 0 16,1-1-16,17 1 15,0 0 1,-18-1-16,0 1 0,18 0 16,0-1-1,0 1 1,0-1-1,-17-17 1,17 18 0,0 0 15</inkml:trace>
  <inkml:trace contextRef="#ctx0" brushRef="#br0" timeOffset="66996.59">7232 15081 0,'0'18'282,"-17"17"-267,17 0-15,0-17 16,0 17-16,0 18 15,0-17-15,0-19 0,0 36 16,0-18-16,0 18 16,0-17-16,0-1 15,0 0-15,0-17 16,17-1 0,-17 1-16,0 0 15,0-1-15,0 1 16,0 0-16,18-1 15,0 1 1,-18 0-16,17 17 16,-17-18-16,18 1 15,-18 0-15,17-1 32,-17 1-32,18 0 15,0-18-15,-18 17 0,17-17 16,1 0-16,17 18 15,1 0-15,-36-1 16,35 1-16,0-18 16,-17 0-16,17 17 15,-17 1-15,-1-18 16,1 18-16,0-18 16,-1 17-16,19-17 15,-19 18-15,1-18 16,-18 18-16,35-1 15,-17-17-15,-1 18 16,1-18 0,0 18-16,-1-18 15,-17 17-15,18-17 16,0 18 0,-1-18-1,1 0-15,-18 17 31,17-17-31,1 0 16,-18 18-16,18-18 0,-1 18 31,1-18-31,0 0 16,-1 17-16,19-17 0,-1 0 16,0 0-16,18 0 15,-18 18 1,-17-18-16,0 0 15,17 0-15,18 0 0,-18 0 16,-17 0-16,17-18 16,0 18-16,18-17 15,-18 17-15,1 0 16,-19 0-16,19-18 0,-19 0 16,19 1-16,-19-1 15,1 1-15,17 17 16,0-18-16,-35 0 0,18 1 15,17-1-15,-17-17 16,0 17-16,-1 0 16,-17-17-16,18 18 15,0-1-15,-18-17 0,17-1 16,-17 19-16,0-19 16,0 1-16,0 0 15,0-18-15,-17 18 0,-19-36 16,1 18-16,17 0 15,-35 0-15,0 0 16,18 1-16,-18 16 16,18 19-16,0-19 0,-1 19 15,1-1-15,18 0 16,-1 18-16,-17-17 16,17 17-16,-17 0 15,-1 0-15,1-18 0,0 18 16,0 0-16,-1-17 15,19 17-15,-36-18 16,18 18-16,-1 0 0,-17 0 16,18 0-16,-18 0 15,-17 0-15,17 0 16,0 0-16,0 0 16,-18 0-16,18 18 0,18-18 15,-18 17-15,35-17 16,1 0-16,-1 18 15,-17-18-15,17 0 16,1 0-16,-1 0 16,0 17-1,1-17 1,-1 18-16,0-18 16,18 18-16,-17-18 0,-1 0 15,1 0-15,-1 35 16,0-35-16,1 18 15,-1-1-15,0-17 0,1 18 16,-1-18 0,18 18-16,0-1 15,-18-17-15,1 0 16,17 18-16,-18-18 16,1 0-1,-1 0-15,18 17 16,0 1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0-07T06:38:06.044"/>
    </inkml:context>
    <inkml:brush xml:id="br0">
      <inkml:brushProperty name="width" value="0.05292" units="cm"/>
      <inkml:brushProperty name="height" value="0.05292" units="cm"/>
      <inkml:brushProperty name="color" value="#FF0000"/>
    </inkml:brush>
  </inkml:definitions>
  <inkml:trace contextRef="#ctx0" brushRef="#br0">8767 5468 0,'35'0'281,"0"0"-265,1 0-16,-19 0 0,19 0 15,-1 0-15,18 18 16,-36-18-16,19 0 16,-19 0-16,36 0 0,-35 0 15,0 0-15,17 0 16,-18 0-16,36 0 16,-17 0-16,-1 0 15,-17 0-15,17 0 0,0 0 16,0 0-16,-17 0 15,17 0-15,-17 0 16,17 0-16,-17 0 16,17 0-16,-17 0 0,-1 0 15,1 0 1,0-18-16,-1 18 16,1 0-16,0 0 0,-1 0 15,1 0-15,0 0 16,-1 0-16,18 0 15,-17 0-15,35-18 16,-35 18-16,17 0 0,18 0 16,-18 0-1,18-17-15,-18 17 16,-17 0-16,17 0 0,1 0 16,16 0-16,1 0 15,-35 0-15,17 0 16,1 0-16,-1 0 15,-18 0-15,19 0 0,-1 0 16,0 0-16,1 0 16,17 0-16,-18 0 15,0 0-15,18 0 0,0 0 16,-35 0-16,34 0 16,1 0-16,-17 0 15,-1 0-15,18 17 16,-36-17-16,36 0 0,-17 0 15,-1 18-15,18-18 16,-18 0-16,0 0 16,1 0-16,-1 0 15,18 0-15,-35 0 0,34 0 16,-16 0-16,-1 0 16,-17 0-16,17 0 15,-17 0-15,-1 0 16,1 0-16,-1 0 0,1 0 15,0 0-15,-1 0 16,1 0 0,0 0-16,-1 0 31,1 0-31,0 0 31,17 0 313,18 0-344,0 0 16,0 0-16,17 0 15,1 0-15,-18 0 16,17 0-16,1 0 0,-18 0 15,0 0-15,-18 0 16,18 0-16,-18 0 16,18 0-16,0 0 15,-18 0-15,0 0 0,1 0 16,-1 0-16,0 0 16,-17 18-16,17-18 15,0 0-15,1 0 16,17 0-16,-18 0 0,18 17 15,0-17-15,0 0 16,-18 0-16,36 0 16,-19 0-16,1 0 15,0 0-15,-17 0 0,16 0 16,19 0-16,-18 0 16,17 0-16,-17 0 15,18 0-15,35 0 0,0-17 16,-36 17-16,-35 0 15,18-18-15,0 18 16,0-18-16,0 18 16,18 0-16,-18 0 0,-18 0 15,18 0-15,-36 0 16,19 0-16,17 0 16,-18 0-16,0 0 0,0 0 15,18 0-15,-17 0 16,-1 0-16,18 0 15,-36 0-15,19 0 16,17 0-16,-18 0 0,-17 0 16,17 0-1,-17 0-15,-1 0 16,1 0-16,17 18 16,-17-18-16,17 0 0,0 0 15,1 0-15,16 18 16,-34-18-16,35 0 15,-18 0-15,1 0 16,17 0-16,-18 0 0,18 0 16,0 0-16,0 0 15,17 0-15,1 0 16,-18 0-16,17 0 0,1 0 16,-18 0-16,-1 0 15,19 0-15,-18 0 16,-18 0-16,1 0 15,-1 0-15,0 0 0,0 0 16,-17 0-16,17 0 16,18 0-16,-18 0 15,18 0 1,-17 0-16,-1 0 0,-17 0 16,17 0-16,-17 0 15,-1 0-15,1 0 16,17 0-16,-17 0 0,-1 0 15,19 0 1,-19 0-16,1 0 16,0 0-16,-1 0 15,1 0-15,-1 0 0,36 0 16,-35 0-16,0 0 16,17 0-16,-17 0 15,-1 0-15,18 0 0,1 0 16,-19 0-16,1 0 15,17 0-15,1 0 16,-1 0 0,0 0-16,-17 0 0,17 0 15,-17 0-15,17 0 16,0 0 0,-17 0-16,0 0 15,-1 0-15,1 0 0,-1 0 16,19 0-1,-19 0-15,1 0 16,35 0 265,0-18-281,17 18 16,54 0-16,-1 0 0,-17 0 16,88 0-16,-35 0 15,0 0-15,35 0 16,-124 0-16,107 18 15,-89-18-15,71 35 0,-54-35 16,-52 18-16,36-18 16,-37 0-16,1 0 15,-17 0-15,-1 0 0,-17 0 16,17 0-16,0 0 16,0 0-16,-17 0 15,17 17-15,-17-17 16,0 0-16,17 0 0,0 0 15,0 0-15,-17 0 16,17 0-16,1 0 16,-1 0-16,0 0 0,-17 0 15,17 0-15,0 0 16,1 0 0,-1 0-16,0 0 15,-17 0-15,0-17 16,-1 17-1,1 0-15,-1 0 16,1 0-16,0 0 16,-1 0-1,1 0-15,0 0 32,-1 0-17,1 0 16,0 0 1</inkml:trace>
  <inkml:trace contextRef="#ctx0" brushRef="#br0" timeOffset="3374.37">12612 2752 0,'-18'0'235,"1"0"-204,-1 0-15,18 17 62,0 1 31,0 0-62,0-1-31,18 19-1,-1-36-15,1 35 16,0 18-16,-1 53 15,19-1-15,-19 19 0,19 70 16,-19 35-16,19-70 16,-36 70-16,0-105 15,0-18-15,0-54 0,0 1 16,0 0-16,0-35 16,0 17-16,0 0 15,0-17 1,0 17-16,0-17 0,0 0 15,0-1 17,0 1-17,0 0 1,0-1-16,0 1 16,0-1-1,0 1 32,35-18 62,-18-18-109,1 1 16,35-18-16,0-1 0,53 1 16,70-18-16,-17-17 15,17-1-15,-17 18 16,-18 0-16,18 36 0,-18-1 16,-35 0-16,17-17 15,-17 17-15,0 1 16,0 17-16,-36 0 15,19-18-15,-19 18 0,-35 0 16,36 0-16,-36 0 16,18 0-16,18 0 15,-36 0-15,0 0 16,18 0-16,18 0 0,-18 0 16,0 0-16,-1 0 15,1 0-15,0 0 16,18 0-16,-18 0 0,-18 0 15,18 0 1,-18 0-16,18 0 16,-35 0-16,17 0 15,18 0-15,-18 0 0,18 0 16,-35 0-16,35 0 16,-36 0-16,36 0 15,-35 18-15,17-18 0,0 0 16,18 17-16,-17-17 15,17 18-15,-18-18 16,-17 0-16,17 18 16,0-18-16,-17 0 0,17 0 15,0 0-15,1 17 16,-1-17-16,0 0 16,0 18-16,1-18 15,-1 0-15,0 18 0,-17-18 16,0 0-16,-1 17 15,1-17-15,-1 0 16,1 0 0,17 0-16,-17 0 15,0 0-15,-1 0 16,1 0 0,0 0-1,-1 0-15,1 0 0,-1 0 31,1 0 1,0 0-17,-18-17 1,0-1 15,0 0-31,0 1 16,0-1-1,0 0 1,0 1 0,0-1-1,0 0 1,0 1-16,0-1 0,0 1 16,0-19-1,0 19-15,0-19 16,0-17-16,0 18 15,0-18-15,17 18 0,-17 0 16,0-18-16,0-53 16,0 35-16,0 1 15,0-18-15,0 17 16,0 0-16,0 19 0,0-54 16,0 18-16,-17 52 15,17-34-15,-18 17 16,18 0-16,-18 0 15,18-18-15,0 18 0,-17 1 16,17-1-16,0 17 16,-18 1-16,18 17 15,0-17-15,0 18 16,0-1 0,0 0-16,0 1 15,0-1 1,0 0 15,0 1-15,0-1 46</inkml:trace>
  <inkml:trace contextRef="#ctx0" brushRef="#br0" timeOffset="5670.28">13141 2840 0,'0'18'297,"0"-1"-281,0 1 0,0-1-1,0 1-15,0 0 16,0-1-1,0 1 1,18-18 0,-18 18-16,0-1 15,0 1 1,0 0 0,18-18-16,-18 17 15,0 1 1,0-1-16,0 1 15,0 0 1,17-18-16,-17 17 16,0 1 15,0 0-31,0-1 16,0 1-1,0 0 32</inkml:trace>
  <inkml:trace contextRef="#ctx0" brushRef="#br0" timeOffset="7266.04">13600 2681 0,'18'0'281,"-1"0"-265,1 0-16,-1 0 15,-17 18 1,18-1 15,-18 1-31,18 0 16,-18-1 0,17 1-16,-17 0 15,0-1-15,0 1 16,0 0-16,0-1 15,0 1 1,0-1 0,0 1-1,0 0 1,0-1 0,0 1-16,-17-18 0,17 18 15,-18-18-15,18 17 16,-18 1-1,18 0-15,-17-18 16,-1 17 0,18 1-1,-17-1 1,17 1 0,17-18 140,18 0-141,-17 0 1,0 0-16,-1 0 16,-17-18-16,18 18 15,0 0 1,-1 0-16,1 0 0,0 0 31,-1 0-15,1 0-16,-1 0 47,1 0-32</inkml:trace>
  <inkml:trace contextRef="#ctx0" brushRef="#br0" timeOffset="8998.09">14588 2734 0,'17'18'281,"1"-1"-281,0 1 0,-1 17 32,1-35-32,-18 18 15,18 0-15,-18-1 16,0 1 0,0-1-16,0 36 15,-18-35 1,0 0-16,18-1 15,0 1-15,-17 0 16,-1-1 0,0 1-16,18-1 15,0 1 1,-17 0 0,-1-1-1,0-17 1,18 18-1,18-18 79,0 0-78,-1 0 15,1 0-15,0 0-1,-1 0 17,1 0-32,0 0 15,-1 0 1,1 0 15</inkml:trace>
  <inkml:trace contextRef="#ctx0" brushRef="#br0" timeOffset="10537.89">14729 3175 0,'17'0'328,"1"0"-312,-18 18 15,0-1-16,-18-17 17,18 18-32,-17-18 15,17 18 32,0-1-31,-18 1-16,18-1 15,-17-17 1,-1 18-16,0 0 0,18-1 16,-17-17-16,-1 18 15,0 0 1,18-1 0,-17-17-16,-1 18 15,0-18 1,1 0 15,-1 0 0,1 0-15</inkml:trace>
  <inkml:trace contextRef="#ctx0" brushRef="#br0" timeOffset="12299.44">15452 2999 0,'0'17'312,"0"1"-296,0 0 31,0-1 156,0 1-187,0-1 30,0 1-30,0 0-16,0-1 16,0 1-1,0 0 1,0-1-16,0 1 31,0 0-15,0-1 15,0 1-15,0-1-16,0 1 15,0 0-15,-18-18 16,18 17 0,0 1-1,0 0 1,0-1 31,0 1-32</inkml:trace>
  <inkml:trace contextRef="#ctx0" brushRef="#br0" timeOffset="13784.34">15329 2752 0,'0'17'203,"0"1"-187,-18 0-16,18-1 0,0 1 15,-18 0-15,18-1 16,0 1-1,-17-18-15,17 17 0,0 1 16,-18-18-16,18 18 16,0-1 15,0 1-15,0 0-16,0-1 31,0 1-16,0 0-15,-18-1 32,18 1-17,0-1 1,0 1-16,0 0 47,18-18 78,17 0-125,-17 0 15,17 0 1,-17-18-16,-1 18 16,19 0-16,-19-18 0,1 18 15,0-17 1,-1 17-16,1 0 16,0 0-16,-1 0 15,1 0 1,-1 0-1,1 0 1,0 0 0,-18-18 15,17 18-31,1 0 62</inkml:trace>
  <inkml:trace contextRef="#ctx0" brushRef="#br0" timeOffset="16002.88">16369 2858 0,'-17'0'297,"-1"0"-282,0 0 1,1 0 0,-1 0-1,0 0 17,1 0-17,-1 17 1,0-17-1,1 0-15,17 18 16,0-1-16,-18 1 16,1 0-1,-1-18 1,0 17 0,18 1-16,-17-18 15,-1 18-15,18-1 31,0 1-31,-18 0 16,18-1 0,0 1-1,0-1-15,0 1 16,0 0-16,0 17 0,18-17 16,0-18-16,-1 35 15,1 0-15,17-17 16,-35-1-16,18-17 15,-1 18-15,1 0 0,-18-1 16,35-17 0,-17 0-16,-18 18 15,18 0 1,-18-1-16,17 1 16,1-18-1,0 18 1,-18-1 15,0 1 0,0-1 16,0 1-31,0 0 15,-18-18 0,0 0-31,18 17 16,-17 1 0,-1-18-1,0 0-15,18 18 16,-17-18-16,-1 0 15,0 0-15,1 0 16,-1 0 31,1 0-31,-1 0-1</inkml:trace>
  <inkml:trace contextRef="#ctx0" brushRef="#br0" timeOffset="18368.08">14059 3704 0,'-36'18'265,"36"-1"-249,-17-17-16,-1 0 0,18 18 16,0 0-1,-18-18-15,1 0 16,17 17-16,-18-17 15,0 0 1,18 18-16,0 0 31,-17-18-31,17 17 32,0 1 14,0 0-30,0-1-16,0 1 31,0-1-31,0 1 16,0 0-16,17-18 16,-17 35-1,0-17 1,0-1-16,18-17 15,-18 18 1,18 0 0,-18-1-16,17-17 15,-17 18-15,0 0 16,0-1 0,18-17-16,-18 18 15,18-1-15,-18 1 0,17-18 16,-17 18-16,18-18 31,17 0-31,-17 0 16,-1 0-1,1 0 1,0 0-16,-1 0 47,1-18-16,0 18-15,-18-18-16,0 1 31,0-1 31,-18 18-30,18-17-17,-18-1 1,18 0 15,-17 1 0,-1-1-15,0 18 15,1 0 32,-1 0-32,1 0-15</inkml:trace>
  <inkml:trace contextRef="#ctx0" brushRef="#br0" timeOffset="60022.58">13688 2611 0,'-18'0'282,"1"17"-267,17 1 32,0-1-31,0 1-1,0 0-15,-18-18 16,18 17-16,0 1 16,0 0-16,0-1 0,0 1 15,0 0 1,0-1-1,0 1 1,0 0-16,0-1 16,0 1 15,0-1-31,0 1 0,0 0 16,0-1-1,0 1 1,0 0-16,0-1 15,0 1-15,0 0 16,0-1 15,0 1-15,0-1-16,0 1 31,0 0-31,0-1 16,0 1-1,0 0 1,0-1 0,0 1-1,18-18 1,-18 18-16,0-1 16,17-17-16,1 18 15,0-18 1,-18 17-16,17 1 15,-17 0 1,18-1 0,0-17-16,-1 0 15,1 0 1,0 18-16,-1-18 16,1 18-1,-1-18-15,1 17 16,0-17-1,-1 0-15,1 0 16,0 0 0,17 18-16,0-18 15,-35 18 1,18-18-16,0 0 16,-1 17-16,1-17 0,-1 0 15,1 0-15,0 18 16,-1-18-1,1 0-15,0 0 16,-1 17 0,1-17-16,0 0 0,-1 0 15,1 0-15,-18 18 16,17-18-16,1 18 0,0-18 16,-1 0-1,1 0-15,0 0 16,-1 0-1,1 17-15,0-17 0,-1 18 16,19-18 0,-19 0-1,1 18-15,-1-18 16,1 0-16,0 0 0,17 0 16,-17 0-1,-1 0 1,1 0-16,17 0 15,-17 0-15,-1 0 16,1 0-16,0 0 16,-1 0-1,1 0-15,0-18 16,-1 18 0,1 0-1,0-18 1,-1 18-1,1 0 1,-1-17 0,-17-1-1,18 0 1,0 18 0,-18-17-16,17 17 15,-17-18-15,0 1 0,0-1 16,18 0 15,-18 1-15,18 17-16,-18-18 0,17 0 15,-17 1 1,0-1-16,18 0 16,-18 1-1,0-1-15,0 1 16,0-1-1,0 0-15,0-17 16,0 0-16,0 17 16,0-17-1,0 17-15,0 1 16,0-1 0,0 0-16,0 1 15,0-1 1,0-17-16,0 17 15,0 0-15,-18-34 0,1 16 16,-1 1-16,0-18 16,1 18-16,-19-18 15,19 18-15,17 17 16,-18 0-16,1 18 0,17-17 16,0-1-16,-18 0 15,0 18 1,1-17-16,17-1 15,-18 0 1,0 18 0,1 0-16,-1-35 15,18 18-15,-35-1 0,17 18 16,1-18-16,17 1 16,-18-1-16,0 0 15,1 18-15,-1 0 16,0 0-16,1-17 0,-1-1 15,18 0 1,-18 18-16,1 0 16,-1 0-16,-17 0 15,17-17-15,1 17 16,-1 0-16,-17 0 16,-1 0-16,19 0 15,-19 0 1,19 0-16,-1 0 0,1 0 15,-1 0-15,0 0 16,1 0 0,-1 0-16,0 0 15,1 0 1,-1 0-16,0 0 16,1 0-1,-1 0-15,1 17 0,-1-17 16,18 18-1,-18-18-15,1 0 16,-1 18-16,0-18 16,1 0-16,-1 0 15,0 17 1,1 1 0,-19 0-16,1-1 0,18 1 15,-1-18-15,0 18 16,1-1-16,-1 1 15,0-18-15,1 0 16,-1 17-16,18 1 31,-18 0-15,18-1-16,-17-17 16,-1 0-16,18 18 31,-17-18-16,17 18-15,-18-18 32,18 17-17,-18-17 1</inkml:trace>
  <inkml:trace contextRef="#ctx0" brushRef="#br0" timeOffset="63488.63">15787 2663 0,'-17'0'281,"-1"0"-250,0 0-31,1 0 16,-1 0 15,0 0-31,18 18 16,-17-18-16,-1 0 15,18 18-15,-18-18 16,1 17-16,-1 1 16,0 0-16,18-1 0,-17 1 15,-1 0-15,-17 17 16,17-17-1,18-1-15,-17 1 16,-1-18-16,18 17 0,0 1 16,0 0-16,-18-18 15,1 0-15,17 17 16,0 1-16,-18 0 16,0-1-16,18 1 0,-17 35 15,-1-36-15,18 1 16,-35 35-16,17-18 15,18-17-15,-17 17 0,-1-17 16,18-1-16,0 1 16,0 17-16,-18-35 15,1 0-15,17 36 16,-18-19-16,18 1 16,-18 0-16,18-1 15,0 1-15,0 17 16,0-17-16,-17-1 15,17 1 1,0 0-16,0-1 16,0 1-1,0 0 1,0-1-16,0 1 31,35 0-31,0-1 16,1-17-1,17 0 1,-18 18-16,0-18 16,71 0-1,-71 0-15,18 0 16,18-18-16,-36 1 16,18 17-16,-18-18 15,0 18-15,-17 0 0,17 0 16,1-18-16,-1 18 15,-17 0-15,-18-17 16,35 17-16,0 0 16,0-18-16,-17 18 0,0 0 15,17 0-15,-17 0 16,17 0-16,-18 0 16,19 0-16,-1-18 15,-17 18-15,-1 0 0,1 0 16,0-17-16,-1 17 15,18-18 1,-17 18-16,0-18 0,17 18 16,-17-17-1,-1 17-15,1 0 16,0 0 0,17 0-16,-17-18 15,-1 18 1,1 0-16,-1-18 15,1 18 1,0-17-16,-18-1 16,17 18-1,1-17 1,0-1-16,-18 0 16,17 18-1,1-17 1,0-1-1,-18 0-15,0-17 16,0 0-16,0-36 16,-18 18-16,0-17 15,-17-71-15,0 70 16,17 36-16,0-18 0,-17 0 16,18 18-16,-1-1 15,18 19 1,-18-1-16,1 1 0,-1 17 15,18-18-15,-18 18 16,1-18-16,-1 1 31,0 17-15,1 0 0,-1 0-16,18-18 15,-18 18-15,1 0 16,-1-18-16,1 18 0,-1 0 15,-17 0-15,-18 0 16,35 0-16,-35 0 16,36 0-16,-36 0 0,35 0 15,-17 0 1,17 0 0,0 0-16,1 0 15,-1 0-15,1 0 16,-1 0-1,0 0 17,1 0-17,-1 0 17,0 0-1,1 0-16,-1 0 1,0 0 15,1 18-15,-1-18-16,1 0 31,17 18-15,-18-18-1,0 0 32,1 0-31,17 17 0</inkml:trace>
  <inkml:trace contextRef="#ctx0" brushRef="#br0" timeOffset="87339.39">18415 2434 0,'0'35'282,"0"-17"-267,0 0-15,0 35 16,0-18-16,0-17 15,0-1-15,0 36 0,0-35 16,0-1-16,0 19 16,0-19-16,0 19 15,0-19 1,18 1-16,-18 17 0,0-17 31,0-1-31,0 1 16,0 0-16,18-18 15,-18 17-15,0 1 16,0 0-16,0-1 16,0 1-1,17-18-15,-17 18 16,0-1 0,0 1-1,18-1 1,0-17-1,-18 18 1,0 0 0,17-1-1,1 1-15,-1-18 16,-17 18 0,18-1-16,0-17 15,-1 18-15,1 0 31,0-18-31,-1 0 16,-17 17-16,18 1 0,0-18 16,17 0-1,-35 17-15,0 1 16,17 0 0,1-18-16,-18 17 15,18-17-15,-1 0 31,1 18-15,0 0-16,-18-1 16,17-17-16,1 18 31,0 0-31,-1-18 16,-17 17-16,18-17 0,-1 18 15,1-1-15,-18 1 16,18 0-1,-1-18-15,-17 17 0,0 1 16,18-18-16,0 35 16,-18-17-1,17 0-15,1-18 16,-18 17-16,18-17 16,-18 18-1,0 0 1,0-1-16,17-17 15,-17 18-15,0-1 16,18 1 0,-18 0-16,18-1 15,-18 1-15,0 0 0,0-1 16,17 1-16,-17 17 16,0-17-1,0-1-15,18-17 16,-18 18-16,0 0 0,17-18 15,-17 17-15,0 1 16,0 0-16,0-1 16,0 19-16,0-19 15,0 1-15,0 0 16,0-1-16,0 1 16,0-1-16,0 1 15,0 17-15,0-17 0,0 0 16,0-1-1,0 19-15,0-19 16,0 1-16,0-1 16,0 1-1,0 0 1,0-1 0,0 1-1</inkml:trace>
  <inkml:trace contextRef="#ctx0" brushRef="#br0" timeOffset="89801.7">18486 4374 0,'0'-17'219,"0"-1"-204,0 1 1,0-1-16,0 0 16,0 1-16,0-1 15,0 0-15,0 1 16,0-1-16,0-17 16,18 17-1,-18 1-15,0-1 16,0 0-1,0 1-15,0-1 32,0 0-17,0 1-15,0-1 16,17 0 0,-17 1-1,18-1 1,-18 0-16,0 1 15,0-1-15,0 1 32,0-1-32,0 0 15,0 1 17,17 17-32,-17-18 15,18 0 1,-18 1-16,18 17 15,-18-18 1,0-17 0,0 17-16,17 18 15,-17-17 1,0-1 0,18 18-16,-18-18 0,18 18 15,-18-17 1,17-1-1,-17 0 1,0 1-16,18-1 31,0 18-31,-18-35 16,17 35-16,-17-18 16,0 0-16,18 18 15,-18-17-15,17-1 16,1 18-1,-18-17 1,0-1 0,18 0 15,-1 18-15,-17-17-1,18-1-15,0 18 16,-18-18-16,0 1 15,17 17-15,1-36 16,0 19-16,-18-1 16,17 1-1,-17-19-15,18 36 16,-1 0-16,1-17 16,-18-1-16,0 0 15,0 1-15,18 17 0,-1-18 16,-17 0-1,18 1-15,-18-1 16,18 1 0,-18-1-16,17 18 15,-17-18 1,18 1 0,-18-1-16,18 0 15,-18-17 1,0 17-16,17-17 15,-17 18-15,18-1 16,-18 0 0,0 1-16,18-1 0,-18 0 15,0 1-15,17 17 16,-17-18-16,0 0 16,0 1-16,0-1 15,0 0 16,0 1-31,0-1 32,0 1-17,0-1 32,0 0-31,0 1-16,0-1 15,0 0 1,0 1-16,0-1 31,0 0-31,0 1 0,0-1 16,0 1 31,0-1-32,0 0 17</inkml:trace>
  <inkml:trace contextRef="#ctx0" brushRef="#br0" timeOffset="94742.89">20250 2381 0,'17'0'328,"1"0"-313,0 18-15,-1-18 32,1 0-17,-18 18 1,18-18-16,-18 17 16,17 1 15,1-18 0,-18 17-31,18 1 16,-18 0-1,17-18-15,-17 17 16,0 1 0,0 0-1,18-1-15,-1-17 31,-17 18-15,18-18 0,-18 18-16,0-1 15,18-17 17,-1 0-17,-17 18-15,18-1 16,-18 1-1,0 0 17,18-1-32,-18 1 15,0 0 1,17-18 0,1 0-1,-18 17-15,0 1 31,0 0-15,0-1 15,0 1-15,0 0 0,0-1 15,0 1 0,0-1 0,0 1 1,0 0 514,0-1-514,0 1-17,0 0 32,0-1 0,0 1-16,0 0-15,0-1 0,0 1-1,18-18-15,-18 17 16,0 1-1,0 0 1,0-1 0,0 1 46,0 0-46,0-1 15,0 1-15,0 0-1,0-1-15,0 1 16,0-1 0,0 1-16,0 0 15,0-1 1,0 1-1,0 0 1,0-1 15,0 1-15,0 0 15,0-1 63,0 1-63,0-1-15,0 1 15,0 0 16,0-1-31,17 1 15,1-18-16,-1 18 17,-17-1-17,18 1 1,0-18 31,-18 18-32,17-18-15,-17 17 16,0 1 0,0 0-16,18-18 15,0 0 17,-18 17-17,0 1 1,0-1 15,17-17-31,-17 18 16,0 0-1,0-1-15,18-17 16,-18 18 0,18 0-1,-18-1-15,17-17 16,-17 18 15,18 0-31,-18-1 16,0 1-1,0-1 1,0 1-16,18-18 16,-18 18-16,0-1 15,17 1-15,-17 0 16,18-1-1,-18 1-15,0 0 16,0-1-16,17 19 31,-17-19-15,18 1-16,-18-1 16,18 1-16,-18 0 15,0-1 16,0 1-31,17 0 16,-17-1 15,0 1-31,0 0 0,18-1 16,-18 1 0,0-1-16,0 1 15,0 0 1,0-1-16,0 1 15,0 0 1,0-1 0,0 1-1,0 0 17</inkml:trace>
  <inkml:trace contextRef="#ctx0" brushRef="#br0" timeOffset="96703.64">20391 4392 0,'0'-53'282,"0"0"-282,0 0 15,18 0-15,-1 1 16,-17-1-16,18 53 15,-18-36-15,0 19 0,0-1 16,17-17 0,-17 17-1,0 0 1,0 1-16,18-1 0,-18 1 16,0-1-1,0 0-15,18 1 16,-1-1-1,-17 0-15,0 1 0,18 17 16,-18-18-16,18 0 16,-18 1-16,17 17 15,-17-35 1,18 17-16,-18 0 16,18 1-1,-18-1-15,17 0 16,1 18-16,-18-17 15,0-1-15,17 0 0,1 1 16,0-19-16,-1 19 16,1-18-16,0-1 15,-1 19-15,-17-1 16,18 0-16,0 1 16,-18-1-1,17 0 1,-17 1-16,18 17 0,0-35 15,-1 17-15,-17 0 16,0 1 0,18-19-16,-1 19 15,1-19 1,-18 19-16,18-1 16,-18 1-16,0-1 15,0 0-15,0 1 0,17-19 16,1 19-16,0-36 15,-18 35-15,0-17 16,17 0-16,1-1 16,-18 19-16,0-1 15,0 0 1,18 1-16,-18-1 16,0 0-16,0 1 15,0-1-15,0 1 31,0-1-15,0 0 0,0 1 15,0-1-15,0 0-1,0 1 32,0-1 16,0 0-1</inkml:trace>
  <inkml:trace contextRef="#ctx0" brushRef="#br0" timeOffset="99158.09">19738 3016 0,'0'18'297,"0"0"-281,0 17-16,0-18 15,0 1-15,18 17 16,-18 1-16,0-1 16,18 0-16,-18-17 15,0-1-15,0 1 0,0 0 16,0-1 0,0 1-1,0 0-15,0-1 16,0 1-1,0 0 1,0-1 0,0 1 31,0-1-32</inkml:trace>
  <inkml:trace contextRef="#ctx0" brushRef="#br0" timeOffset="100926.1">19509 3351 0,'0'-17'313,"18"17"-298,-1 0-15,1-18 0,0 18 16,-1 0-1,1-18-15,-1 18 16,1 0 0,0 0-1,-1 0 17,1 0-17,0 0 16,-1 0-15,1 0 31,0 0-31,-1 0-16,1 0 46,-1 0-30,1 0-16,-18-17 16,18 17-1,-1 0 1,1 0-16,0 0 16,-1 0 15,1 0-31,0 0 31,-1 0 16</inkml:trace>
  <inkml:trace contextRef="#ctx0" brushRef="#br0" timeOffset="102783.26">21308 3387 0,'18'0'328,"-1"0"-313,19 0-15,-19 0 16,1 0 0,0 0-16,-1 0 0,1 0 15,-1 0-15,1-18 16,0 18-16,-1 0 16,19 0-16,-19 0 15,1 0 1,0 0-16,17 0 15,-17 0-15,-1 0 16,1 0-16,-1 0 16,1 0-1,0 0 1,-18-18-16,17 18 16,1 0-1,0 0 1,-1 0-1</inkml:trace>
  <inkml:trace contextRef="#ctx0" brushRef="#br0" timeOffset="104541.2">21731 3193 0,'18'0'297,"17"17"-281,-17-17-1,0 0 1,-1 0 0,-17 18-16,0 0 15,18-18-15,0 0 16,-18 17-1,17-17 1,1 0-16,-18 18 16,0-1-16,0 1 15,17-18-15,1 18 16,-18-1-16,18 1 16,-18 0-16,0-1 31,17 1-16,1 0 1,-18-1 31,0 1-16,0-1 0,0 1 32,0 0-32,-18-1-15,1 1 15,-1 0-15,0-1-16,18 1 15,-17-18 1,17 18 0,-18-18-16,18 17 15,-17-17-15,17 18 31,-18-18-15</inkml:trace>
  <inkml:trace contextRef="#ctx0" brushRef="#br0" timeOffset="107778.36">22596 2222 0,'0'18'297,"0"0"-266,0-1-31,0 1 16,0 0-1,0-1 1,0 1-1,0 0-15,0-1 32,0 1-17,0 0 1,0-1 15,0 1-15,0-1-16,0 1 15,0 0 1,0 17 0,0-17-1,0-1-15,17 1 16,1 0 15,-18-1-15,0 1-16,0-1 15,18-17 1,-1 0 0,-17 18-1,18 0-15,-18-1 16,18 1 0,-18 0-16,17-1 15,1 1-15,-1 0 0,-17-1 16,18 19-16,0-36 15,-1 35-15,1-18 16,-18 1-16,18-18 16,-1 18-16,1 17 0,17 0 15,-17-17 1,0 0 0,-18-1-16,17 1 15,1-18 1,-18 17-16,0 1 15,17-18 1,1 18-16,-18-1 0,18-17 16,-18 18-16,0 0 15,35-1-15,-17-17 16,-1 18 0,-17 0-16,0-1 0,0 1 15,18-18-15,0 17 16,-18 1-16,17-18 15,1 18 1,-18-1 0,17-17-16,-17 18 15,18 0-15,0-18 16,-18 17-16,0 1 16,17-18-16,-17 18 15,18-1-15,0 1 16,-18-1-16,0 1 15,0 0 1,0-1 0,17-17-16,-17 18 15,18-18-15,-18 18 16,0-1 0,18 1-16,-18 0 15,17-18 1,-17 17-16,0 1 15,0 0-15,0-1 16,0 1 0,0 17-16,0 18 15,0-35-15,0-1 16,0 19 0,0-1-1,0-18-15,0 1 16,0 0-1,0-1 1,0 1-16,0 0 16,0-1-16,0 1 31,0 0 0,0-1-15,0 1-1,0 0-15,0-1 16,0 18 0,0 1-16,0-1 0,0-17 15,0 17-15,0 0 16,0-17 0,0-1-16,0 1 0,0 0 15,0-1 1,0 1-16,0 0 15,0-1 1,0 1 0,0 0-1,0-1 1,0 1 15,0-1 0,0 1 16</inkml:trace>
  <inkml:trace contextRef="#ctx0" brushRef="#br0" timeOffset="110226.52">22702 4427 0,'0'-17'281,"0"-1"-281,0 0 16,0 1-16,0-1 0,0-17 15,0 17 1,17 1-16,-17-1 15,0-17 1,18 35-16,-18-18 16,17 0-16,-17-17 15,18 18-15,-18-1 16,0 0-16,18 1 0,-18-1 16,17 18-16,-17-35 15,18 17-15,-18 0 16,18-17-1,-1 17-15,1 18 16,-18-17-16,18-1 16,-18 1-16,0-1 15,17 18-15,1-18 0,0 1 16,-18-1-16,17 0 16,1-17-16,-1 17 15,1 1-15,0-1 16,-18 1-16,0-1 15,17 18-15,1-35 0,0 35 16,-1-18 0,-17 0-16,0 1 15,18 17-15,0-18 16,-18 0 0,17 1-16,-17-1 15,18 0-15,-18 1 16,17-18-16,1-18 0,17 35 15,-17-35-15,17 35 16,-17-34-16,17 16 16,-17 1-16,-18 17 15,18 1-15,-1-1 0,-17 0 16,18 1-16,-1 17 16,-17-18-16,0 1 15,0-1-15,18 0 16,-18 1-16,18 17 15,-18-18 1,0 0-16,17 1 16,1-19-16,-18 19 0,0-18 15,35-18-15,-35 17 16,18-17 0,0 36-16,-18-1 15,17-17-15,-17 17 0,0 1 16,18-1-16,-18-17 31,17 35-31,-17-18 0,0 0 16,0 1 15,0-1-31,0 0 16,0 1 30,0-1-30,0 1 0,0-19-1,0 1 1,0 17-16,0 1 16,0-1-1,0 0-15,0 1 16,0-1-1,0 0-15,0 1 32,0-1-17,0 1 17,0-1-1,0 0 16,0 1-16,0-1 188</inkml:trace>
  <inkml:trace contextRef="#ctx0" brushRef="#br0" timeOffset="124818.06">20038 2452 0,'0'17'0,"0"1"0,0 17 0,0 18 15,0 0 1,0-18-16,0-17 15,0 17-15,0 1 0,0-1 16,0-17-16,0 17 16,0 0-16,0-17 15,0 17-15,0 0 16,0 1-16,0-19 0,0 19 16,0-19-16,0 1 15,0 17-15,0 0 16,0-17-16,0 0 15,18 17-15,-18 0 0,0 0 16,0-17-16,17 17 16,-17 18-16,0-17 15,0-1-15,0-18 16,0 19-16,0 17 0,0-18 16,0 0-1,0-17 1,0 0-16,0-1 15,0 1-15,0-1 0,18 19 16,-18-1 0,0-17-16,0 17 15,18-35-15,-18 18 0,17-1 16,-17 1-16,0-1 16,18 1-16,-18 0 15,0-1-15,0 1 16,18 17-16,-18-17 15,0 0-15,17-18 16,1 0-16,-18 17 16,17 19-16,-17-19 15,18-17-15,0 18 16,-1-1-16,1 1 16,0 0-1,-1-1-15,19 1 16,-36 0-16,17-18 15,19 0-15,-19 35 16,1-17-16,17-18 16,-17 17-16,17 1 0,-17-18 15,-1 0-15,1 0 16,0 0-16,-18 17 16,17-17-16,18 0 0,-17 18 15,0-18 1,-1 0-16,1 0 15,0 0-15,-1 0 0,1 0 16,0 0-16,17 0 16,-17 0-1,-1 0-15,1 0 16,-1 0 0,1 0-16,0 0 15,-1 0-15,1 0 16,0 0-1,-1 0-15,1 0 16,0 0-16,-1 0 0,1 0 16,17 0-16,-17 0 15,-1 0-15,19 0 16,-19-18-16,1 18 0,17 0 16,-17-17-16,-1 17 15,1-18-15,0 18 16,-1-17-16,19-1 0,-19 18 15,1-18 1,17 1-16,-35-1 16,18 0-16,-1 18 15,1-17-15,-18-19 0,18 19 16,-18-1-16,17-17 16,-17 0-16,18-18 15,0 17-15,-18-34 16,17 17-16,-17 18 0,0-71 15,0 35-15,0 36 16,0-18-16,0 35 16,-17-17-16,17 0 0,0 0 15,-18 35-15,18-36 16,0 19-16,0-1 16,0 0-16,-18-17 15,1 0-15,17 17 0,0 1 16,0-36-16,-18 17 15,18 1-15,-18 0 16,18 0-16,-17-1 16,-1-17-16,18 18 0,-17 0 15,-1-18-15,0 18 16,1-18-16,-1 0 16,0 35-16,1-17 15,17-18-15,-18 18 0,0-18 16,1 17-16,-1-16 15,1 16-15,17 1 16,-18 17-16,-17-17 16,17 0-16,0-1 0,-17 1 15,0 0-15,0-18 16,-1 35-16,1-17 16,0 0-16,-18 17 0,18-17 15,17 35-15,-35-18 16,18 1-16,-1 17 15,-17-18-15,18 18 0,18-18 16,-36 18-16,17 0 16,1 0-16,0 0 15,-18 0-15,18 0 16,-1 18 0,19-18-16,-1 0 15,-17 0 1,35 18-1,-18-18-15,0 0 0,1 17 16,-1-17-16,1 18 31,-1-18-31,0 0 16,1 18 0,-1-18 15,0 17-31,18 1 15,-17-1 1,-1-17-16,0 18 16,1 0-1,17-1 1,-18-17 15,18 18-31,0 0 16,-17-18-16,17 17 15,0 19 1,0-19-16,0 1 16,0-1-16,0 19 0,0-1 15,0-17-15,0-1 16,0 1-16,0 0 16,0-1-16,0 1 15,0 0-15,0-1 16,0 1-1,0-1 1,0 1 0,0 0 15,0-1 0</inkml:trace>
  <inkml:trace contextRef="#ctx0" brushRef="#br0" timeOffset="127437.63">17851 2558 0,'0'17'266,"0"1"-250,0 0-1,0-1-15,0 1 16,0-1-16,0 1 0,0 0 16,0 35-16,0-18 15,18 0-15,-1 18 16,-17 0-16,18 0 0,-1 0 15,-17 0-15,18 0 16,0-18-16,-18-17 16,0 17-16,17 18 15,1-36-15,-18 19 0,18-19 16,-18 19-16,0-19 16,17 1-16,-17 0 15,18 17-15,-18-18 16,18 19-16,-18-19 0,17 1 15,-17 17-15,0-17 16,18-18-16,-18 35 16,0-17-16,17-18 0,-17 18 15,0 17-15,18-18 16,0 19 0,-18-19-16,17 1 15,1 0-15,0 17 0,-1-17 16,1 17-16,-18-18 15,18 19-15,-1 17 16,1-36-16,0 19 16,17-1-16,-18 18 0,1-53 15,0 17-15,-18 36 16,17-53-16,19 36 16,-19-1-16,19-17 0,-36-1 15,17 1-15,18-1 16,-17 1-16,17 0 15,-17 17-15,0-35 16,17 35-16,0-17 0,0-18 16,18 18-16,-17-18 15,-1 17 1,0-17-16,0 18 16,-17-18-16,17 0 0,-17 0 15,17 0-15,1 0 16,-1 0-16,0 0 15,0 0-15,1 0 16,-1 0-16,18 0 0,-35 0 16,17 0-16,18 0 15,-18 0-15,0 0 16,18 0-16,-35-18 16,17 18-16,18 0 0,-18 0 15,1-17-15,-1-1 16,18-17-16,-18-1 15,0 19-15,1-1 16,-36 0-16,17 18 16,1-17-16,0-18 15,-1 17-15,-17 0 0,18-17 16,-18 0-16,17 17 16,-17-17-16,0 0 15,18-18-15,-18 0 16,0 0-16,0 0 0,0 0 15,-18 35-15,18-17 16,0 0-16,0 17 16,0 0-16,-17 1 0,17-1 15,0 1-15,0-1 32,-18-17-32,18 17 15,-17 0-15,-1-35 0,0 18 16,18-18-16,-35-17 15,0-19-15,17 54 16,0-18-16,-17-17 16,18 34-16,-1 1 0,0-18 15,-17 53-15,17-35 16,1 0-16,-1 17 16,0-17-16,1 17 0,-18-17 15,-1-18-15,1 0 16,0 0-16,-1 35 15,1-34-15,0 16 16,0 1-16,17 17 16,0-17-16,-17 17 0,0-17 15,-1 0-15,1 17 16,-18-17-16,0-18 16,18 35-16,-36-35 0,36 18 15,-18 35-15,0-35 16,0 17-16,18 1 15,0-1-15,0 0 16,-1 1-16,19 17 0,-19-18 16,19 18-16,-18-18 15,-1 1 1,19 17-16,-1 0 0,-17 0 16,17 0-1,0 0-15,1 0 16,-1 0-1,1 0-15,-1 0 16,-17 0-16,17 0 16,-17 17-1,17 1-15,-35-18 16,53 18-16,-18-18 0,-17 17 16,18 1-16,-1-18 15,0 18-15,1-18 16,17 17-16,-18-17 15,0 18-15,1-18 16,-1 18-16,0-18 16,18 35-1,-17-18-15,-1 19 0,18-19 16,0 1 0,-17 0-16,-1-18 15,18 17-15,0 1 16,-18 0-16,1-1 31,17 1-31,0 0 16,0-1 31,0 1-32</inkml:trace>
  <inkml:trace contextRef="#ctx0" brushRef="#br0" timeOffset="-196287.09">13088 3634 0,'18'0'297,"0"0"-282,-18-18-15,17 18 16,1-18-1,-18 1 1,18 17 0,-1 0-16,-17-18 0,18 18 15,0 0 17,-1 0-17,1 0-15,-1 0 31,1 0-15,0 0 0,-1 0-1,1 0 1,0 0 0,-1 0-1,1 0 32,0 0-31,-18 18 31,0-1-47,0 1 15,-18-18 1,18 18-1,0-1-15,0 1 16,0 0 31,0-1-16,-18-17 0,1 0-31,17 18 16,-18-18 0,0 0-1,36 0 110,0 0-109,-1 0-16,1 0 31,0 0-31,-1 0 16,-17-18-1,18 18 1,-1 0 0,1 0-1,-18 18 32,18-18-31,-18 17-1,0 1 1,0 0-16,0-1 16,0 19-1,-18-19-15,18 1 16,-18-18-16,1 35 0,17-17 16,-18-18-16,18 17 15,-17-17 1,-1 18-1,18 0-15,-18-18 0,1 0 32,17 17-32,-18-17 15,0 18 1,1-18 15,17 18-15,-18-18-16</inkml:trace>
  <inkml:trace contextRef="#ctx0" brushRef="#br0" timeOffset="-194731.75">13917 3422 0,'0'18'359,"0"-1"-359,0 1 16,0-1-16,0 1 31,0 0-16,0-1 17</inkml:trace>
  <inkml:trace contextRef="#ctx0" brushRef="#br0" timeOffset="-191576.56">14711 3510 0,'0'18'281,"0"-1"-265,0 1-16,0 0 46</inkml:trace>
  <inkml:trace contextRef="#ctx0" brushRef="#br0" timeOffset="-186365.07">15505 3704 0,'0'18'829,"0"-1"-814,0 19 1,0-1-1,0-17 1,0-1-16,0 1 0,0 0 16,0-1-1,0 1-15,0-1 32,0 1-32,0 0 15,0-1 16,18-17 376,-1 0-360,1 0-16,-1-17-16,1 17 1,0 0 0,-1 0-1,1 0 1,0 0 0,-1 0 15,1 0-16,0 0 1,-1 0 0,1 0 15,0 17-15,-36-17 109,0 0-79,1 0-30,-1 0 0,0 0-16,1 0 31,-1 0-31,0 0 16,1 0 15,-1 0-16,0 0-15,1 0 16,-1 0 31,1 0-16</inkml:trace>
  <inkml:trace contextRef="#ctx0" brushRef="#br0" timeOffset="-185114.04">15505 3792 0,'0'-17'297,"18"17"-266,-1 0 0,1 0 16,-18-18-31,17 18-16,1 0 31,-18-18-16,18 18 1,-18-17 0,17 17-1</inkml:trace>
  <inkml:trace contextRef="#ctx0" brushRef="#br0" timeOffset="-183546.44">16299 3775 0,'0'17'234,"-18"-17"-203,18 18-15,0 0 15,0-1 32,18-17 15,-18 18-63,35-18 1,-35 18-16,18-18 16,-1 0-16,1 0 15,-1 17-15,1-17 16,0 0-1,-1 0-15,1 18 16,0-18 0,-18 17-1,17-17-15,-17 18 16,18 0 0,0-18 15,-18 17-31,0 1 15,0 0-15,0-1 16,0 19-16,0-19 16,0 1-1,0 0-15,0-1 16,0 1 15,0-1-31,-18-17 16,18 18-1,-18-18-15,-17 0 16,17 0 0,1 0-1,-1 0-15,0 0 16,1 0 15,-1 0-31,1 0 16,-1 0 31,0 0-32,18-18 17,0 1-1</inkml:trace>
  <inkml:trace contextRef="#ctx0" brushRef="#br0" timeOffset="-182363.28">16316 3739 0,'18'0'281,"0"-17"-265,-1 17-1,1 0-15,-1-18 16,1 18-16,0 0 15,-1-17-15,1 17 16,0 0 0,-1 0-1,1 0 1,0 0 15,-1 0-15,1 0-1,0 0 32,-1 0-31,1 0 15</inkml:trace>
  <inkml:trace contextRef="#ctx0" brushRef="#br0" timeOffset="-180671.83">14147 3845 0,'0'18'281,"0"0"-266,0-1 1,0 1 0,0-1 15,0 1 0,17-18-15,-17 18-16,0-1 15,18-17 1,-18 18 0,0 0-16,18-18 15,-18 17 1,0 1 31</inkml:trace>
  <inkml:trace contextRef="#ctx0" brushRef="#br0" timeOffset="-84611.56">21484 9842 0,'0'71'282,"0"0"-282,0 17 15,0-35-15,0 35 16,0-35-16,0 0 15,0-18-15,0-17 0,0-1 16,0 19-16,0-1 16,0-17-16,0 17 15,0 18-15,0 0 16,0 0-16,0-1 0,0 19 16,0-36-1,0 18-15,0-18 16,0 1-1,0-19-15,0 1 16,0 0-16,0 17 16,0-17-1,0-1 1,0 1-16,18-1 16,-18 1-1,0 0 1,0-1-1,18 1 32,-1 0-47,-17 17 16,18 0 0,0-35-1,-1 36-15,-17-19 16,18 1-16,0-1 0,-18 1 15,0 0-15,0-1 16,0 1 0,0 0-16,17-18 0,-17 17 15,18-17 1,-18 18-16,18-18 16,-18 18-16,0-1 15,0 1 1,0-1-16,17 1 15,-17 0 1,0-1-16,0 19 16,0-19-1,0 1 1,0 0 0,0-1-1,0 1 1,18-18 78,-1 0-94,1 0 31,0 0-16,-1 0-15,1 0 0,0 0 16,17 0-16,141 0 47,-17 0-31,53 0 15,17 0-16,-106 0 17,-105 0-17,70 0 1,-52 0-16,-1 0 16,0 0-1,-17 0-15,-1 0 0,19 0 16,-19 0-1,1 0-15,0 0 16,-1 0-16,1 0 16,0 0-16,-1 0 15,1 0-15,17 0 0,-17 0 16,-1 0 0,19 0-16,-19 0 15,1 0-15,0 0 16,-1 0-16,1 0 15,17 0-15,-17-18 16,-1 18 0,19 0-16,-1 0 15,0 0 1,-17 0 0,0 0-16,-1 0 0,1 0 15,-1 0 1,19-17-1,-19 17 1,1 0 0,0 0-16,-1 0 0,1 0 15,0 0-15,17-18 16,-18 18-16,1-18 16,35 18-16,-35 0 0,17 0 15,0 0-15,18 0 16,-18-17-16,1 17 15,-1-18-15,0 18 0,1-18 16,16 18-16,-16 0 16,-19 0-16,1 0 15,17 0-15,1 0 16,-19 0-16,1 0 16,-1 0-16,1 0 15,0 0 1,-1 0-1</inkml:trace>
  <inkml:trace contextRef="#ctx0" brushRef="#br0" timeOffset="-81227.91">21661 11712 0,'18'0'281,"-1"-17"-281,1 17 0,-1-36 15,-17 19-15,18-19 16,0 36-16,-1-17 16,-17-19-16,18 36 15,-18-17-15,18 17 16,-18-35-16,17 17 16,1 18-16,-18-18 15,0 1-15,18-1 31,-1 18-15,-17-18 0,0 1-16,18-1 15,-18 0 1,17 1 15,-17-1-31,18 1 16,0-1-1,-18 0-15,0 1 16,17 17-16,19-18 0,-36 0 16,17-17-16,1 35 15,-18-18-15,0 1 16,18 17-16,-1-18 16,-17 0-16,18 18 0,-18-17 15,18-1-15,-1 1 16,1-1-1,-1 18-15,-17-18 16,0 1-16,18-1 0,0 0 16,-1 1-16,-17-1 15,18 0 1,0 1-16,-1 17 0,-17-18 16,18 1-16,-18-1 15,18 0-15,17 1 16,-18-19-16,1 19 15,0-19-15,17 1 16,-35 18-16,53-36 16,-35 17-1,17 19-15,-18-19 16,1 36-16,17-35 0,-17 0 16,0 0-16,-1 17 15,19 0-15,-19 1 16,-17-1-16,18-17 0,-1-1 15,1 36-15,17-17 16,-17-18-16,-18 17 16,18 0-16,-1 1 15,19-1-15,-36 0 0,35 1 16,0-1 0,-17 0-16,-18 1 15,17-1-15,1 18 0,0-17 16,-1-19-16,1 19 15,0-1-15,-1 18 16,1-18-16,-18 1 16,35-19-16,0 36 0,1-17 15,-19-1-15,-17 0 16,36 1-16,-19-18 16,19 17-16,-19 18 15,1-18-15,0 1 16,-1-1-16,18 18 15,-17-18 1,17 1-16,-35-1 16,18 18-16,0 0 0,-1-18 15,1 18-15,17 0 16,-17 0 0,-18-17-16,35 17 15,-17-18 1,-1 18-16,1-17 15,0 17-15,-1-18 16,1 18-16,0 0 16,-1 0-1,1 0 1,-1 0 0,1-18-1,0 18 16,-1 0-15</inkml:trace>
  <inkml:trace contextRef="#ctx0" brushRef="#br0" timeOffset="-77074.53">24201 9402 0,'0'17'484,"0"1"-437,0-1 63,0 1-95,0 0 1,18-18 0,-18 17-16,0 1 15,0 0-15,0-1 16,0 1-1,17-18 1,-17 18 0,0-1-16,0 1 47,0-1-32,0 1 48,0 0-16,0-1-32,0 1 16,0 0 16</inkml:trace>
  <inkml:trace contextRef="#ctx0" brushRef="#br0" timeOffset="-75295.69">24236 9384 0,'18'0'328,"-18"-18"-312,17 18-1,1 0 1,0 0 15,-1 0 47</inkml:trace>
  <inkml:trace contextRef="#ctx0" brushRef="#br0" timeOffset="-73239.95">24342 9613 0,'18'0'578,"-1"0"-531,1-17 15</inkml:trace>
  <inkml:trace contextRef="#ctx0" brushRef="#br0" timeOffset="-70929.86">24342 9842 0,'18'0'875,"-1"0"-797,1 0-46,0 0-32,-1 0 15,1 0 1,-1 0-16,-17-17 15,18 17-15,0 0 32,-1 0-17,-17-18 1,18 18-16,0 0 16,-1 0 30,1 0-14</inkml:trace>
  <inkml:trace contextRef="#ctx0" brushRef="#br0" timeOffset="-63441.36">21749 11677 0,'18'0'391,"-18"-18"-375,0 1-1,17 17 110,-17-18-109,18 0 15,0 1-15,-18-1-16,17 18 15,-17-18-15,18 1 16,0-1 0,-1 18-16,-17-17 31,0-1-31,18 18 15,-18-18 1,0 1 15,17 17-15,1 0 15,-18-18 344,18 0-375,-18 1 16,17 17-1,-17-18 1,18 18 0,-18-18-1,18 1-15,-18-1 32,17 18-17,-17-17 1,18 17-16,-18-18 15,18 18 1,-18-18-16,17 1 31,-17-1-15,18 18 0,-18-18-16,18 18 15,-1 0 1,-17-17 31,0-1-32,18 18 1,-18-18-16,17 18 16,1-17-1,-18-1 1,0 0 15,0 1 94,18 17-109,-18-18-16,17 18 31,-17-17-15,18 17-1,-18-18 1,18 18 31,-18-18-16,17 18 0,-17-17-15,18-1-1,0 0 32,-1 18-47,-17-17 0,18 17 16,-18-18-16,17 18 16,-17-18-1,18 18 1,-18-17-16,18-1 15,-1 18 17,-17-17-17,18 17 32,-18-18-47,18 18 16,-18-18-1,17 18 1,-17-17 0,18 17 31,-18-18-32,18 0 16,-1 18-15,-17-17 15,18 17 1,-18-18 46,17 18-31,-17-18-32,18 18-15,-18-17 16,0-1-16,18 18 15,-18-17-15,17 17 16,-17-18-16,18 18 16,-18-18-16,18 18 15,-18-17-15,17 17 16,-17-18 31,18 0-47,0 1 15,-1 17 1,-17-18 0,0 0-1,18 1-15,-1 17 63,-17-18-63,18 18 15,-18-17-15,0-1 16,18 0 0,-1 18 15,-17-17-31,18 17 16,-18-18-16,18 0 15,-18 1 16,17 17-15,-17-18-16,18 0 16,0 1 46,-18-1-62,0 0 16,17 18 15,1-17-31,-18-1 31,18 18-31,-18-17 32,0-1-17,0 0 63,17 18-46,-17-17-32,18 17 15,-1-18 1,1 18-1,-18-18-15,0 1 32,18 17-32,-18-18 15,17 18-15,1 0 16,-18-18 0,18 1-1,-1 17 1,-17-18-16,18 18 15,-18-17-15,18 17 47,-18-18-31,17 18 62,1 0-31,-1 0 94,1-18-79,0 18 1,-1 0-17,-17-17-14,18 17 61,0 0-77,-18-18 0,17 18 15,-17-18 31,18 18-30,-18-17-1,18 17 16,-1 0 0,-17-18-16,0 0 16,18 1 0,0 17 15,-18-18-46,17 18 46,1 0-30,-18-18-32,17 1 15,1-1 1,0 18-16,-18-17 15,17-1-15,36 0 16,-35-17-16,0 35 16,-1-18-1,1 1-15,-1 17 16,-17-18-16,18 18 16,0 0-1,-1 0 1,-17-18-16,18 1 15,0 17 1,-1-18 0,-17 1-1,18 17-15,0 0 16,-1 0 0,1-18-1,-1 0 1,1 18-1,-18-17-15,18 17 16,-1 0 78,1 0-16,0 0-31,-1 0 62,1-18-93,0 18-1,-1-18-15,-17 1 16,18 17-16,-1 0 16,1 0-16,0-18 15,-1 18 1,1 0-16,-18-18 16,18 18-1,-1 0-15,-17-17 16,18 17-16,0 0 62,-1 0 32,1 0-16,0 0-15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0-07T06:46:45.570"/>
    </inkml:context>
    <inkml:brush xml:id="br0">
      <inkml:brushProperty name="width" value="0.05292" units="cm"/>
      <inkml:brushProperty name="height" value="0.05292" units="cm"/>
      <inkml:brushProperty name="color" value="#FF0000"/>
    </inkml:brush>
  </inkml:definitions>
  <inkml:trace contextRef="#ctx0" brushRef="#br0">6650 3440 0,'0'17'297,"-17"-17"-297,-1 18 0,0-1 16,18 19-1,-17-19 1,-1 36-16,0-35 16,1 35-16,-1-18 15,-17 53-15,0-35 0,17-35 16,0 35-16,1 0 16,-1-18-16,0 0 15,1 18-15,-19 0 0,36-35 16,-17-1-16,-1 19 15,18-19-15,0 19 16,-18-1-16,1-17 0,17-1 16,-18 18-16,18 1 15,-17 17-15,-1-36 16,18 1-16,-18 35 16,18-18-16,-17-35 0,17 35 15,0 18-15,0-17 16,-18 16-1,18 1-15,0-17 16,0-1-16,0 53 0,0-53 16,0 36-16,0 0 15,0 17-15,0-18 16,0-17-16,0 18 16,0-1-16,0 1 0,0-53 15,0 52-15,0-17 16,18 0-16,-18 0 15,0 17-15,17-34 16,-17 17-16,0-1 0,18 1 16,-18 0-16,0 0 15,18 0-15,-18-35 16,0 35-16,17-18 0,-17 0 16,0 1-1,0-19-15,0 1 16,0-1-16,18 19 15,-18-1-15,0-17 0,17 17 16,-17 0-16,0 1 16,0-19-16,18 18 15,0 1-15,-1-1 16,-17 0-16,0-17 0,18 17 16,0-17-16,-18 35 15,0-18-15,35 0 16,-35 1-16,18-1 15,-1-18-15,1 19 16,0-19-16,-1 36 16,-17-35-1,35 35-15,-17-18 0,0-35 16,-1 35-16,1 18 16,17-35-16,-35 17 15,36 1-15,-19-1 0,18 0 16,-17-17-16,0-1 15,17 19-15,-35-19 16,18 1-16,17 0 16,0-1-16,1 18 0,-1-17 15,0 35-15,18-35 16,0-1-16,0 36 16,0-35-16,0 17 15,0 0-15,-18-17 0,18 0 16,0 17-16,0 0 15,-1-35-15,1 36 16,0-19-16,-17-17 0,17 18 16,-1-1-16,-16 1 15,17-18-15,0 18 16,-18-18-16,0 17 16,0-17-16,1 0 0,-1 0 15,18 0-15,17 0 16,-17 0-16,0 0 15,35 0-15,-35-17 16,18 17-16,17 0 0,-35 0 16,35-18-16,-17 18 15,-1-18-15,-52 18 16,35 0-16,17-17 16,-17 17-16,0 0 0,18-18 15,-36 1-15,18 17 16,0 0-16,-18-18 15,18 18-15,-35 0 0,17 0 16,18 0-16,0-18 16,-18 18-16,-17 0 15,17-17-15,18 17 0,0 0 16,-18 0-16,18-18 16,0 18-16,18 0 15,-1-18-15,-17 1 16,18-1-16,-18 18 0,-1 0 15,1-18-15,18 18 16,-18-17-16,-36 17 16,36-18-16,-17 1 15,-1 17-15,0-18 0,18-17 16,-35 17-16,-1 18 16,36-18-16,-35 1 15,17-19-15,-35 19 0,36-1 16,-19 18-16,18-18 15,-17-17-15,0 18 16,-1-19-16,19 1 16,-1-18-16,-17 53 0,17-35 15,-18 0-15,19-18 16,-19 17-16,1 19 16,-18-19-16,35-17 15,-17 36-15,0-18 0,-1-1 16,1 1-16,17 0 15,-17-36-15,17 18 16,-17 18-16,17 0 0,-17-18 16,-1 18-16,1 17 15,0-35-15,-1 18 16,18-1-16,-17-16 16,0 16-16,-18 1 0,17-18 15,1 18-15,0-1 16,-18 1-16,17-18 15,1 0-15,0-17 0,-18-18 16,0-1-16,0 19 16,0-54-16,0 1 15,0 17-15,-18 0 16,0-17-16,-17-18 0,17-18 16,-35-17-16,36 105 15,-36-35-15,35 36 16,1-19-16,-1 72 15,0-19-15,1 1 16,-1 0-16,0 0 0,1-1 16,-1 1-1,0 0-15,18 17 16,-17 18-16,17-35 0,0 17 16,-18-17-16,1 35 15,-1-35-15,0-1 16,18 1-16,-17-18 15,-1 18-15,0 0 16,1-1-16,-1 19 16,0-1-16,1-17 15,-1 0-15,1 17 0,17 0 16,0-17-16,-36 0 16,19-1-16,-1 1 15,-17 18-15,17-1 16,0-17-16,1-1 0,-18 1 15,-18 0-15,0-18 16,17 18-16,-16-1 16,16 1-16,-17 0 15,18 17-15,-18-17 0,18 0 16,17 35-16,-17-18 16,-18-17-16,35 17 15,-35-17-15,-35 17 0,35-17 16,0 35-16,-17-35 15,35 17-15,-36 0 16,18 1-16,0 17 16,0-18-16,0 0 0,0 1 15,-17 17-15,17-18 16,0 0-16,18 18 16,0-17-16,-18 17 0,0-18 15,0 18-15,17 0 16,-16 0-16,34 0 15,-35 0-15,18 0 16,-18 0-16,18 0 0,17 0 16,-35 0-16,18 0 15,-1 18-15,-34-1 16,35-17-16,-18 18 16,17 0-16,-17-1 0,18 1 15,-18-18-15,-35 35 16,18 1-16,-19-1 15,-16 18-15,34-18 0,-35 0 16,18 18-16,17-18 16,18 1-16,-52-1 15,34 0-15,-17 18 16,35-18-16,-18 1 0,-17 17 16,35-36-16,-17 54 15,-18-36-15,-18 0 16,53-17-16,0 17 15,18-17-15,17 0 0,-17-18 16,-1 17-16,19-17 16,-1 18-16,0-18 15,1 18-15,-1-18 0,1 0 16,-1 0 0,0 0-1,1 17-15,17 1 16,-18-18-1,18 17 1,-18-17 15,1 0-31,17 18 16,-18-18 0,0 0-16,1 18 15,-1-18 1,1 17-1,-1 1 1,0-18 0,1 18 31,-1-18-32</inkml:trace>
  <inkml:trace contextRef="#ctx0" brushRef="#br0" timeOffset="5108.42">6544 3898 0,'0'18'343,"0"-1"-327,0 1-16,0 0 16,0-1-16,0 1 15,0 0 1,0-1 0,0 1-1,0 0 1,0-1 15,0 1 16,0 0-31,0-1-1,0 1 79,0-1-78,18-17-1,-18 36 1,18-1-1,-18 0 1,0-17-16,0 0 16,0-1-16,0 1 15,0-1 1,0 1 0,0 0-1,0-1 1</inkml:trace>
  <inkml:trace contextRef="#ctx0" brushRef="#br0" timeOffset="7378.77">6421 4886 0,'18'0'312,"-1"0"-296,1 0-16,-1 0 31,-17 18-15,18-18-16,-18 17 31,18-17-31,-1 0 47,-17 18-47,0 0 47,0-1-16,18-17-31,-18 18 16,0-1-1,0 1 63,0 0-62,0-1 0,-18-17-16,18 18 0,0 0 15,-17-1-15,-1-17 16,18 18 0,-18 0-16,18-1 0,0 1 15,-17-18-15,-1 0 16,18 17-1,0 1-15,-17 0 16,-1-1 31,18 1-31,18-18 93,17 0-109,-18 0 16,1 0-1,0 0-15,17 0 16,-17 0-1,-1 0 1,1 0 0,0 0-1,-1 0 17,1 0-1,-1 0-16,1 0 79,0 0-78,-1 0-1,1 0 32</inkml:trace>
  <inkml:trace contextRef="#ctx0" brushRef="#br0" timeOffset="10745.56">6491 7091 0,'18'0'313,"-18"-18"-298,18 18 17,-1 0-17,1 0-15,-18-17 16,18-1-1,-18 0 1,17 18 0,1 0-1,0 0 1,-1 0 31,1 18-47,-1-18 15,-17 18-15,18-18 32,0 17-17,-1 1 17,-17-1-1,0 19-16,0-19 1,0 1-16,0 0 16,0-1-16,0 1 15,0 0-15,0-1 32,0 1-17,0-1-15,0 1 31,0 0-15,0-1 15,0-34 157,0-1-188,0 0 15,0 1 1,0-1-16,0 1 16,0-1-16,18 0 15,-18 1-15,18 17 0,-18-18 16,0-17 0,0 17-16,0 0 31,0 1-16,0-1 1,17 18 15,-17-17-31,0-1 16,0 0 0,18 18-1,0-17-15,-1 17 16,-17-18-16,18 0 15,-18 1 1,18 17 15,-18-18-15,17 18 0,1 0 15,-1 0 16,1 18 0,-18-1-47,18 1 15,-18 0 1,17-18 15,1 17-15,-18 1 15,0 0-15,0-1-1,0 1-15,0-1 16,-18-17-1,18 36-15,0-19 0,0 1 16,0 0 0,0-1-1,0 1 1,0 0 0,0-1-1,0 1 1,0-1-1,0 1 17,0 0-1,0-1-15</inkml:trace>
  <inkml:trace contextRef="#ctx0" brushRef="#br0" timeOffset="27383.93">6950 2716 0,'0'-17'297,"18"-1"-297,17 18 15,0-18-15,-35 1 0,36 17 16,-1-18-16,-18 1 16,1 17-16,0-18 15,-1 18-15,1-18 0,0 18 16,-1 0 0,1 0-16,0-17 15,-1 17 1,-17-18-1,18 18-15,-1 0 0,-17-18 16,18 18 0,0 0-1,-18-17 17,17 17-17,1 0 16</inkml:trace>
  <inkml:trace contextRef="#ctx0" brushRef="#br0" timeOffset="28725.31">7021 2981 0,'17'0'281,"1"0"-265,0 0-16,-1 0 31,-17-18-31,18 18 16,-1 0-1,-17-17 1,0-1 0,18 18-1,0 0 1,-1 0-1,1-18 32,0 18-31,-18-17-16,17 17 16,1 0-1,-18-18 1,18 18 15,-1 0 0,1 0 1,-18-17 14,17 17-30,1 0 0,0-18-16,-18 0 15,17 18 1,1 0-16,-18-17 16,18 17-16,-1 0 15,-17-18 16,18 18 1</inkml:trace>
  <inkml:trace contextRef="#ctx0" brushRef="#br0" timeOffset="32576.16">3987 5715 0,'17'123'281,"-17"36"-265,0-88-16,18-1 16,-18-34-16,0-1 15,0-17-15,0-1 0,0 1 16,0-1-16,0 1 15,0 0 1,18-1 0,-18 1-16,17-18 0,-17 35 15,0-17-15,18 17 16,0 18-16,-18-18 16,0-17-16,0 17 0,17 18 15,1-53-15,-18 18 16,0 0-16,0-1 15,17-17 1,-17 35-16,18-17 16,-18 0-16,0-1 47</inkml:trace>
  <inkml:trace contextRef="#ctx0" brushRef="#br0" timeOffset="35497.64">3634 11659 0,'18'-53'219,"17"0"-219,0 18 15,0 0-15,-17 17 16,0 1-16,17-19 15,-17 36-15,-1-17 16,19-1 0,-36 0-1,17 18-15,1 0 0,-1 0 16,-17-17-16,18 17 16,0 0-1,17 0-15,-17 0 16,-1 0-16,1 0 15,0 0 1,17 0-16,-18 0 16,1 0-16,0 0 15,-1 17-15,1 1 0,17-18 16,-35 18-16,36-1 16,-1-17-16,-35 18 15,18 0-15,-1-18 16,1 17-16,-1 1 0,-17 0 15,0-1 1,18 1-16,-18-1 16,18 36-16,-18-17 0,0 17 15,0 35-15,0 0 16,-18 35-16,-35-17 16,36-35-16,-1-18 15,0 0-15,-17 0 0,17-1 16,-17 1-16,17-17 15,-17 17-15,17-18 16,18 0-16,-35-17 16,18 17-16,-1-35 0,0 18 15,1-1-15,17 1 16,-36-18-16,1 18 16,35-1-16,-18 1 15,-17 0-15,18-18 16,-19 17-1,1 1-15,17-18 16,18 17-16,-17 1 0,-1-18 16,0 0-16,1 18 15,-1-18 1,0 0 0,1 0-16,-1 0 31,1 0-16,-1 0-15,18-18 32,-18 0-32,18 1 31,0-1-15,0 1-1,0-1-15,0 0 16,0 1-1,18 17-15,-18-18 0,18 18 16,-1-18-16,-17 1 16,35-1-16,1 0 15,-19 18-15,1 0 16,17-17 0,-17 17-16,0 0 15,-1 0-15,1 0 16,0 0-16,-1 0 0,18 0 15,-17 0-15,0 0 16,-1 0-16,1 0 16,0 0-16,-1 0 0,1 0 15,17 0-15,-17 0 32,-1 17-32,1-17 15,0 0-15,-18 18 16,17-18-16,1 18 15,0-18 1,-1 0 0,1 0-1,0 0 1,-1 0 0,1 0-16,0 0 15,-1 0-15,1 0 0,17 0 16,-17 0-16,-1 0 15,1 0 1,0 0-16,-1 0 16,1 0-1,0 0-15,-1 0 16,1-18 0,-1 18-16,1-18 15,0 18 16,-1-17-15,1-18-16,-18 17 0,18 0 16,-1 1-16,1-1 15,-18-17-15,18 35 16,-18-36-16,17 36 16,-17-17-16,18 17 15,-1 0-15,-17-18 16,0 0-1,0 1-15,18-1 16,0 18 15,-18-17-15</inkml:trace>
  <inkml:trace contextRef="#ctx0" brushRef="#br0" timeOffset="45647.21">6139 10160 0,'-18'0'234,"0"0"-218,1 0-16,-1 0 31,0 18-15,1-1-1,17 1 1,-18-18-1,18 18 17,-17-18-17,17 17 1,-18-17 0,18 18-1,-18-18-15,18 17 16,0 1 31,0 0-32,0-1 17,18-17-1,0 18-16,-1-18 1,-17 18 0,18-18-16,-1 17 15,1-17-15,0 0 16,-1 0 0,1 0-1,0 0 16,-1 0-15,1 0-16,0 0 31,-1 0-15,1 18 0,-1-18-16,-17 18 46,18-18-46,-18 17 32,18-17-32,-18 18 31,0 0 31,0-1-62,0 1 16,-18-18 0,18 17-1,0 1-15,0 0 16,0-1 0,0 1 15,-18 0-31,18-1 15,-17-17 1,-1 18 0,1-18-1,17 18-15,0-1 0,-18-17 16,0 18 0,1-1 15,17 1-16,0 0 32</inkml:trace>
  <inkml:trace contextRef="#ctx0" brushRef="#br0" timeOffset="47860.59">6439 10548 0,'0'-18'344,"0"1"-344,0-1 31,0 1-15,0-1 0,0 0-16,0 1 0,0-1 31,-18 0-15,18 1-1,-18 17-15,18-18 31,0 0-15,-17 18-16,17-17 16,-18 17 15,0 0 16,1 0-16,17 17-31,0 1 31,0 0 16,0-1-16,0 1-15,17-18 0,1 18-1,0-1 1,-18 1-16,17 0 16,1-18-1,-18 17-15,18 1 16,-18-1-1,17-17 32,-17 18-47,18-18 16,-1 0 0,1 0 15,0 0-16,-1 0 1,1 0 0,0 0 15,-1 0-15,1 0 15</inkml:trace>
  <inkml:trace contextRef="#ctx0" brushRef="#br0" timeOffset="49938.38">6633 9860 0,'0'18'297,"0"-1"-297,0 1 15,0 0 1,17-1-16,-17 1 15,18-18 1,-18 18-16,0-1 0,0 1 16,0 17-1,0-17-15,17 17 16,-17-17 0,0-1-16,0 1 0,18-18 15,-18 35-15,18-17 16,-18 0-1,17-1-15,-17 1 16,0-1-16,0 1 16,0 0-1,0-1-15,18-17 16,-18 18-16,0 0 0,18 17 16,-18-17-1,0-1-15,17-17 16,-17 18-16,0 0 15,18-1-15,-18 1 16,0-1 0,0 1-1,18-18-15,-1 18 16,1-1 0,0-17-1,-1 18 1,1-18-16,-1 0 15,1 0 1,0 0-16,-1 0 16,1 0 15,0 0 0,-1 0-15</inkml:trace>
  <inkml:trace contextRef="#ctx0" brushRef="#br0" timeOffset="51834.98">6650 10442 0,'0'-17'313,"18"17"-297,-1 0-1,-17-18 1,0 0 15,18 18-31,0 0 16,-1 0-16,1 0 31,-18-17-31,18 17 16,-18-18-16,17 18 15,1 0-15,-18-18 0,18 18 47,-18-17-31,17 17-16,1-18 218,17-17-202,0 17 0,1-35-16,-1 36 15,0-1-15,-17 0 16,0 1-16,-1 17 0,1-18 16,-18 0-16,17 18 15,-17-17-15,18 17 16,0 0-1,-18-18 1,17 18 0,-17-17-16,18 17 31</inkml:trace>
  <inkml:trace contextRef="#ctx0" brushRef="#br0" timeOffset="54373.34">7109 10478 0,'17'0'297,"-17"-18"-265,18 0-17,-18 1 1,0-19-16,18 1 15,-18 0 1,0 17-16,0 0 0,17 18 16,-17-17-1,0-1-15,0 1 16,0-1 0,0 0-1,0 1-15,0-1 31,0 0 16,0 1-15,0-1-17,-17 18 63,17 18-62,-18-18 0,18 17 77,0 1-30,0 0-63,0-1 15,0 1 1,35 0 0,-35 17-16,36-18 0,-19 19 15,19-19-15,-1 19 16,-18-36-16,19 17 16,-19 1-16,1 0 0,0-1 15,-1 1 1,1-18-16,-18 18 15,18-18-15,-18 17 16,17-17-16,-17 18 16,18-1-1,-18 1-15,0 0 32,0-1-17,0 1 32,0 0-16,-18-18 94,18 17-109</inkml:trace>
  <inkml:trace contextRef="#ctx0" brushRef="#br0" timeOffset="60499.64">3422 13688 0,'0'17'281,"0"1"-265,0 0 0,0-1 15,0 1 0,0 0-31,0-1 16,0 19-16,0-19 15,0 1-15,0-1 16,0 1-16,0 0 16,0-1-16,0 1 15,0 0-15,0-1 0,0 1 16,0 0-16,0-1 16,0 1-1,0-1 1,0 1-16,18-18 15,-18 18-15,18-18 16,-18 17 0,0 1-1,17 0-15,1-18 16,-1 0 0,1 0-1,0 0-15,-1 0 0,1 0 16,0 0-16,-1-18 15,1 18-15,-18-18 16,35 18 0,-17-17-16,-1 17 15,-17-18 1,18 18-16,0-18 16,-1 18-1,-17-17 1,18 17-1,-18-18 17,18 18-32,-1 0 31,-17-17-15,0-1-1,0 0 32,0 1-16,0-1-15,0 0 46,0 1-62,0 34 391,18-17-375,-18 18 46,18 0-46,-1-1-1,1-17 1,-18 18 31,18 0-31,-1-18-1,1 0 16,-1 0-31,-17 17 16,18-17 0,0 0-1,-1 0 1,1 0 15,0 0-15,-1 0-1,1 0 1,0 0 0,-1 0-1,-17-17-15,18 17 16,-18-18-16,17 0 31,1 1-31,0 17 16,-18-18-16,17 0 15,-17 1 1,18 17 0,-18-18-16,18 0 15,-18 1 1,0-1 0,0 1-1,17 17-15,-17-18 0,0 0 16,0 1-16,0-1 15,0 0 1,0 1-16,0-1 16,0 0-16,0-17 0,0 17 15,0 1 1,0-1 0,0 1-16,-17-1 15,17 0 1,0 1 15,-18 17 0,18-18-15,0 0 0,0 1 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EF39460B-92EA-4A60-B4AC-3B7972F7FD1D}" type="datetimeFigureOut">
              <a:rPr lang="en-US" smtClean="0"/>
              <a:pPr/>
              <a:t>2/14/2024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CB5DDF0-EF1A-428D-B986-B55564525F08}" type="slidenum">
              <a:rPr lang="en-US" smtClean="0"/>
              <a:pPr/>
              <a:t>‹#›</a:t>
            </a:fld>
            <a:endParaRPr lang="en-US"/>
          </a:p>
        </p:txBody>
      </p:sp>
    </p:spTree>
    <p:extLst>
      <p:ext uri="{BB962C8B-B14F-4D97-AF65-F5344CB8AC3E}">
        <p14:creationId xmlns:p14="http://schemas.microsoft.com/office/powerpoint/2010/main" val="182608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3</a:t>
            </a:fld>
            <a:endParaRPr lang="en-US"/>
          </a:p>
        </p:txBody>
      </p:sp>
    </p:spTree>
    <p:extLst>
      <p:ext uri="{BB962C8B-B14F-4D97-AF65-F5344CB8AC3E}">
        <p14:creationId xmlns:p14="http://schemas.microsoft.com/office/powerpoint/2010/main" val="175453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4</a:t>
            </a:fld>
            <a:endParaRPr lang="en-US"/>
          </a:p>
        </p:txBody>
      </p:sp>
    </p:spTree>
    <p:extLst>
      <p:ext uri="{BB962C8B-B14F-4D97-AF65-F5344CB8AC3E}">
        <p14:creationId xmlns:p14="http://schemas.microsoft.com/office/powerpoint/2010/main" val="1926045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5</a:t>
            </a:fld>
            <a:endParaRPr lang="en-US"/>
          </a:p>
        </p:txBody>
      </p:sp>
    </p:spTree>
    <p:extLst>
      <p:ext uri="{BB962C8B-B14F-4D97-AF65-F5344CB8AC3E}">
        <p14:creationId xmlns:p14="http://schemas.microsoft.com/office/powerpoint/2010/main" val="3243485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5DDF0-EF1A-428D-B986-B55564525F08}" type="slidenum">
              <a:rPr lang="en-US" smtClean="0"/>
              <a:pPr/>
              <a:t>60</a:t>
            </a:fld>
            <a:endParaRPr lang="en-US"/>
          </a:p>
        </p:txBody>
      </p:sp>
    </p:spTree>
    <p:extLst>
      <p:ext uri="{BB962C8B-B14F-4D97-AF65-F5344CB8AC3E}">
        <p14:creationId xmlns:p14="http://schemas.microsoft.com/office/powerpoint/2010/main" val="928023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E9AABE-7960-42FB-BF29-5A9FEF69AAF6}" type="datetime1">
              <a:rPr lang="en-US" smtClean="0"/>
              <a:t>2/14/2024</a:t>
            </a:fld>
            <a:endParaRPr lang="en-US"/>
          </a:p>
        </p:txBody>
      </p:sp>
      <p:sp>
        <p:nvSpPr>
          <p:cNvPr id="5" name="Footer Placeholder 4"/>
          <p:cNvSpPr>
            <a:spLocks noGrp="1"/>
          </p:cNvSpPr>
          <p:nvPr>
            <p:ph type="ftr" sz="quarter" idx="11"/>
          </p:nvPr>
        </p:nvSpPr>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E095B9-8A3F-4911-9B2B-E266EF6E8E27}" type="datetime1">
              <a:rPr lang="en-US" smtClean="0"/>
              <a:t>2/14/2024</a:t>
            </a:fld>
            <a:endParaRPr lang="en-US"/>
          </a:p>
        </p:txBody>
      </p:sp>
      <p:sp>
        <p:nvSpPr>
          <p:cNvPr id="5" name="Footer Placeholder 4"/>
          <p:cNvSpPr>
            <a:spLocks noGrp="1"/>
          </p:cNvSpPr>
          <p:nvPr>
            <p:ph type="ftr" sz="quarter" idx="11"/>
          </p:nvPr>
        </p:nvSpPr>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EF5F4D-7987-4BCB-936A-BF0CF0736AB4}" type="datetime1">
              <a:rPr lang="en-US" smtClean="0"/>
              <a:t>2/14/2024</a:t>
            </a:fld>
            <a:endParaRPr lang="en-US"/>
          </a:p>
        </p:txBody>
      </p:sp>
      <p:sp>
        <p:nvSpPr>
          <p:cNvPr id="5" name="Footer Placeholder 4"/>
          <p:cNvSpPr>
            <a:spLocks noGrp="1"/>
          </p:cNvSpPr>
          <p:nvPr>
            <p:ph type="ftr" sz="quarter" idx="11"/>
          </p:nvPr>
        </p:nvSpPr>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1AD157-3E68-4A93-A35C-83EE1C8DA227}" type="datetime1">
              <a:rPr lang="en-US" smtClean="0"/>
              <a:t>2/14/2024</a:t>
            </a:fld>
            <a:endParaRPr lang="en-US"/>
          </a:p>
        </p:txBody>
      </p:sp>
      <p:sp>
        <p:nvSpPr>
          <p:cNvPr id="5" name="Footer Placeholder 4"/>
          <p:cNvSpPr>
            <a:spLocks noGrp="1"/>
          </p:cNvSpPr>
          <p:nvPr>
            <p:ph type="ftr" sz="quarter" idx="11"/>
          </p:nvPr>
        </p:nvSpPr>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descr="E:\NIET\Project\xLogo11.png.pagespeed.ic.pydHLuCQEZ.png"/>
          <p:cNvPicPr>
            <a:picLocks noChangeAspect="1" noChangeArrowheads="1"/>
          </p:cNvPicPr>
          <p:nvPr userDrawn="1"/>
        </p:nvPicPr>
        <p:blipFill>
          <a:blip r:embed="rId2" cstate="print"/>
          <a:srcRect/>
          <a:stretch>
            <a:fillRect/>
          </a:stretch>
        </p:blipFill>
        <p:spPr bwMode="auto">
          <a:xfrm>
            <a:off x="28956" y="1"/>
            <a:ext cx="1418844" cy="761999"/>
          </a:xfrm>
          <a:prstGeom prst="rect">
            <a:avLst/>
          </a:prstGeom>
          <a:noFill/>
        </p:spPr>
      </p:pic>
      <p:sp>
        <p:nvSpPr>
          <p:cNvPr id="10" name="Title 1"/>
          <p:cNvSpPr txBox="1">
            <a:spLocks/>
          </p:cNvSpPr>
          <p:nvPr userDrawn="1"/>
        </p:nvSpPr>
        <p:spPr>
          <a:xfrm>
            <a:off x="1676400" y="0"/>
            <a:ext cx="7467600" cy="63950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a:solidFill>
                  <a:schemeClr val="dk1"/>
                </a:solidFill>
                <a:latin typeface="+mn-lt"/>
                <a:ea typeface="+mn-ea"/>
                <a:cs typeface="+mn-cs"/>
              </a:rPr>
              <a:t>THE CONCEPT LEARNING TASK </a:t>
            </a:r>
            <a:endParaRPr kumimoji="0" lang="en-US" sz="3000" b="0" i="0" u="none" strike="noStrike" kern="1200" cap="none" spc="0" normalizeH="0" baseline="0" noProof="0">
              <a:ln>
                <a:noFill/>
              </a:ln>
              <a:solidFill>
                <a:schemeClr val="dk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3A321-C12C-4911-9B3F-743455BFDDF4}" type="datetime1">
              <a:rPr lang="en-US" smtClean="0"/>
              <a:t>2/14/2024</a:t>
            </a:fld>
            <a:endParaRPr lang="en-US"/>
          </a:p>
        </p:txBody>
      </p:sp>
      <p:sp>
        <p:nvSpPr>
          <p:cNvPr id="5" name="Footer Placeholder 4"/>
          <p:cNvSpPr>
            <a:spLocks noGrp="1"/>
          </p:cNvSpPr>
          <p:nvPr>
            <p:ph type="ftr" sz="quarter" idx="11"/>
          </p:nvPr>
        </p:nvSpPr>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DDDC9C-F274-494C-B844-EF0A322E1959}" type="datetime1">
              <a:rPr lang="en-US" smtClean="0"/>
              <a:t>2/14/2024</a:t>
            </a:fld>
            <a:endParaRPr lang="en-US"/>
          </a:p>
        </p:txBody>
      </p:sp>
      <p:sp>
        <p:nvSpPr>
          <p:cNvPr id="6" name="Footer Placeholder 5"/>
          <p:cNvSpPr>
            <a:spLocks noGrp="1"/>
          </p:cNvSpPr>
          <p:nvPr>
            <p:ph type="ftr" sz="quarter" idx="11"/>
          </p:nvPr>
        </p:nvSpPr>
        <p:spPr/>
        <p:txBody>
          <a:bodyPr/>
          <a:lstStyle/>
          <a:p>
            <a:r>
              <a:rPr lang="en-US" dirty="0"/>
              <a:t> Dr. Roop Singh      ACSML0601     Machine Learning     Unit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BE8F7-9D2D-40AC-9096-3796673AE7E3}" type="datetime1">
              <a:rPr lang="en-US" smtClean="0"/>
              <a:t>2/14/2024</a:t>
            </a:fld>
            <a:endParaRPr lang="en-US"/>
          </a:p>
        </p:txBody>
      </p:sp>
      <p:sp>
        <p:nvSpPr>
          <p:cNvPr id="8" name="Footer Placeholder 7"/>
          <p:cNvSpPr>
            <a:spLocks noGrp="1"/>
          </p:cNvSpPr>
          <p:nvPr>
            <p:ph type="ftr" sz="quarter" idx="11"/>
          </p:nvPr>
        </p:nvSpPr>
        <p:spPr/>
        <p:txBody>
          <a:bodyPr/>
          <a:lstStyle/>
          <a:p>
            <a:r>
              <a:rPr lang="en-US" dirty="0"/>
              <a:t> Dr. Roop Singh      ACSML0601     Machine Learning     Unit 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8E0B66-6E5F-4E38-8EC4-0ABAF13BAA55}" type="datetime1">
              <a:rPr lang="en-US" smtClean="0"/>
              <a:t>2/14/2024</a:t>
            </a:fld>
            <a:endParaRPr lang="en-US"/>
          </a:p>
        </p:txBody>
      </p:sp>
      <p:sp>
        <p:nvSpPr>
          <p:cNvPr id="4" name="Footer Placeholder 3"/>
          <p:cNvSpPr>
            <a:spLocks noGrp="1"/>
          </p:cNvSpPr>
          <p:nvPr>
            <p:ph type="ftr" sz="quarter" idx="11"/>
          </p:nvPr>
        </p:nvSpPr>
        <p:spPr/>
        <p:txBody>
          <a:bodyPr/>
          <a:lstStyle/>
          <a:p>
            <a:r>
              <a:rPr lang="en-US" dirty="0"/>
              <a:t> Dr. Roop Singh      ACSML0601     Machine Learning     Unit 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7D5BB2-D6D3-49AA-A676-28381314143F}" type="datetime1">
              <a:rPr lang="en-US" smtClean="0"/>
              <a:t>2/14/2024</a:t>
            </a:fld>
            <a:endParaRPr lang="en-US"/>
          </a:p>
        </p:txBody>
      </p:sp>
      <p:sp>
        <p:nvSpPr>
          <p:cNvPr id="3" name="Footer Placeholder 2"/>
          <p:cNvSpPr>
            <a:spLocks noGrp="1"/>
          </p:cNvSpPr>
          <p:nvPr>
            <p:ph type="ftr" sz="quarter" idx="11"/>
          </p:nvPr>
        </p:nvSpPr>
        <p:spPr/>
        <p:txBody>
          <a:bodyPr/>
          <a:lstStyle/>
          <a:p>
            <a:r>
              <a:rPr lang="en-US" dirty="0"/>
              <a:t> Dr. Roop Singh      ACSML0601     Machine Learning     Unit 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pic>
        <p:nvPicPr>
          <p:cNvPr id="5" name="Picture 2" descr="E:\NIET\Project\xLogo11.png.pagespeed.ic.pydHLuCQEZ.png"/>
          <p:cNvPicPr>
            <a:picLocks noChangeAspect="1" noChangeArrowheads="1"/>
          </p:cNvPicPr>
          <p:nvPr userDrawn="1"/>
        </p:nvPicPr>
        <p:blipFill>
          <a:blip r:embed="rId2" cstate="print"/>
          <a:srcRect/>
          <a:stretch>
            <a:fillRect/>
          </a:stretch>
        </p:blipFill>
        <p:spPr bwMode="auto">
          <a:xfrm>
            <a:off x="0" y="0"/>
            <a:ext cx="1447800" cy="817163"/>
          </a:xfrm>
          <a:prstGeom prst="rect">
            <a:avLst/>
          </a:prstGeom>
          <a:noFill/>
        </p:spPr>
      </p:pic>
      <p:sp>
        <p:nvSpPr>
          <p:cNvPr id="6" name="Title 1"/>
          <p:cNvSpPr txBox="1">
            <a:spLocks/>
          </p:cNvSpPr>
          <p:nvPr userDrawn="1"/>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a:solidFill>
                  <a:schemeClr val="dk1"/>
                </a:solidFill>
                <a:latin typeface="+mn-lt"/>
                <a:ea typeface="+mn-ea"/>
                <a:cs typeface="+mn-cs"/>
              </a:rPr>
              <a:t>CONTENT</a:t>
            </a:r>
            <a:endParaRPr kumimoji="0" lang="en-US" sz="3000" b="0" i="0" u="none" strike="noStrike" kern="1200" cap="none" spc="0" normalizeH="0" baseline="0" noProof="0">
              <a:ln>
                <a:noFill/>
              </a:ln>
              <a:solidFill>
                <a:schemeClr val="dk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AFCD8-54D0-4569-82FF-0B7D69B3FFA5}" type="datetime1">
              <a:rPr lang="en-US" smtClean="0"/>
              <a:t>2/14/2024</a:t>
            </a:fld>
            <a:endParaRPr lang="en-US"/>
          </a:p>
        </p:txBody>
      </p:sp>
      <p:sp>
        <p:nvSpPr>
          <p:cNvPr id="6" name="Footer Placeholder 5"/>
          <p:cNvSpPr>
            <a:spLocks noGrp="1"/>
          </p:cNvSpPr>
          <p:nvPr>
            <p:ph type="ftr" sz="quarter" idx="11"/>
          </p:nvPr>
        </p:nvSpPr>
        <p:spPr/>
        <p:txBody>
          <a:bodyPr/>
          <a:lstStyle/>
          <a:p>
            <a:r>
              <a:rPr lang="en-US" dirty="0"/>
              <a:t> Dr. Roop Singh      ACSML0601     Machine Learning     Unit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8F800C-58E4-4583-B349-4A0EE2808637}" type="datetime1">
              <a:rPr lang="en-US" smtClean="0"/>
              <a:t>2/14/2024</a:t>
            </a:fld>
            <a:endParaRPr lang="en-US"/>
          </a:p>
        </p:txBody>
      </p:sp>
      <p:sp>
        <p:nvSpPr>
          <p:cNvPr id="6" name="Footer Placeholder 5"/>
          <p:cNvSpPr>
            <a:spLocks noGrp="1"/>
          </p:cNvSpPr>
          <p:nvPr>
            <p:ph type="ftr" sz="quarter" idx="11"/>
          </p:nvPr>
        </p:nvSpPr>
        <p:spPr/>
        <p:txBody>
          <a:bodyPr/>
          <a:lstStyle/>
          <a:p>
            <a:r>
              <a:rPr lang="en-US" dirty="0"/>
              <a:t> Dr. Roop Singh      ACSML0601     Machine Learning     Unit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42C29D-B912-4BE1-9449-025BC56A802F}" type="datetime1">
              <a:rPr lang="en-US" smtClean="0"/>
              <a:t>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Dr. Roop Singh      ACSML0601     Machine Learning     Unit 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m0drB0cx8pQ"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PPLop4L2eGk&amp;list=PLLssT5z_DsK-h9vYZkQkYNWcItqhlRJLN" TargetMode="External"/><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48.png"/><Relationship Id="rId4" Type="http://schemas.openxmlformats.org/officeDocument/2006/relationships/image" Target="../media/image14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7.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9.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8.png"/></Relationships>
</file>

<file path=ppt/slides/_rels/slide2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0.png"/></Relationships>
</file>

<file path=ppt/slides/_rels/slide209.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0.xml.rels><?xml version="1.0" encoding="UTF-8" standalone="yes"?>
<Relationships xmlns="http://schemas.openxmlformats.org/package/2006/relationships"><Relationship Id="rId3" Type="http://schemas.openxmlformats.org/officeDocument/2006/relationships/image" Target="../media/image161.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2.gi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3.gi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4.gi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5.gi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6.gi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7.gi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9.gi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0.gif"/><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4.gi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5.gi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www.bayesserver.com/docs/learning/feature-selection" TargetMode="External"/><Relationship Id="rId2" Type="http://schemas.openxmlformats.org/officeDocument/2006/relationships/hyperlink" Target="https://www.bayesserver.com/docs/learning/structural-learning"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bayesserver.com/docs/introduction/bayesian-networks" TargetMode="External"/></Relationships>
</file>

<file path=ppt/slides/_rels/slide2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7.gi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0.gif"/><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1.gif"/><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2.gif"/><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3.gif"/><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4.gif"/><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85.gi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89.png"/></Relationships>
</file>

<file path=ppt/slides/_rels/slide2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youtube.com/watch?v=ncOirIPHTOw" TargetMode="External"/><Relationship Id="rId2" Type="http://schemas.openxmlformats.org/officeDocument/2006/relationships/hyperlink" Target="https://www.youtube.com/watch?v=PDYfCkLY_DE"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youtube.com/watch?v=cW03t3aZkmE" TargetMode="External"/></Relationships>
</file>

<file path=ppt/slides/_rels/slide2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2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kiddlab.com/" TargetMode="External"/><Relationship Id="rId2" Type="http://schemas.openxmlformats.org/officeDocument/2006/relationships/hyperlink" Target="https://psychology.berkeley.edu/people/celeste-kidd"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sciencemag.org/news/2019/11/what-one-member-trump-s-new-science-advisory-council-wants-it-tackle"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2.emf"/></Relationships>
</file>

<file path=ppt/slides/_rels/slide4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John-D-Kelleher/e/B013YPGHQS/ref=dp_byline_cont_book_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762000"/>
          </a:xfrm>
        </p:spPr>
        <p:style>
          <a:lnRef idx="1">
            <a:schemeClr val="accent5"/>
          </a:lnRef>
          <a:fillRef idx="2">
            <a:schemeClr val="accent5"/>
          </a:fillRef>
          <a:effectRef idx="1">
            <a:schemeClr val="accent5"/>
          </a:effectRef>
          <a:fontRef idx="minor">
            <a:schemeClr val="dk1"/>
          </a:fontRef>
        </p:style>
        <p:txBody>
          <a:bodyPr>
            <a:noAutofit/>
          </a:bodyPr>
          <a:lstStyle/>
          <a:p>
            <a:r>
              <a:rPr lang="en-US" sz="2800" err="1"/>
              <a:t>Noida</a:t>
            </a:r>
            <a:r>
              <a:rPr lang="en-US" sz="2800"/>
              <a:t> Institute of Engineering and Technology, Greater </a:t>
            </a:r>
            <a:r>
              <a:rPr lang="en-US" sz="2800" err="1"/>
              <a:t>Noida</a:t>
            </a:r>
            <a:endParaRPr lang="en-US" sz="2800"/>
          </a:p>
        </p:txBody>
      </p:sp>
      <p:sp>
        <p:nvSpPr>
          <p:cNvPr id="3" name="Subtitle 2"/>
          <p:cNvSpPr>
            <a:spLocks noGrp="1"/>
          </p:cNvSpPr>
          <p:nvPr>
            <p:ph type="subTitle" idx="1"/>
          </p:nvPr>
        </p:nvSpPr>
        <p:spPr>
          <a:xfrm>
            <a:off x="1447800" y="914400"/>
            <a:ext cx="6400800" cy="1752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r>
              <a:rPr lang="en-US" sz="3000" b="1">
                <a:solidFill>
                  <a:schemeClr val="tx1"/>
                </a:solidFill>
              </a:rPr>
              <a:t>INTRODUCTION TO MACHINE LEARNING</a:t>
            </a:r>
          </a:p>
        </p:txBody>
      </p:sp>
      <p:sp>
        <p:nvSpPr>
          <p:cNvPr id="9" name="Date Placeholder 8"/>
          <p:cNvSpPr>
            <a:spLocks noGrp="1"/>
          </p:cNvSpPr>
          <p:nvPr>
            <p:ph type="dt" sz="half" idx="10"/>
          </p:nvPr>
        </p:nvSpPr>
        <p:spPr>
          <a:xfrm>
            <a:off x="381000" y="6492875"/>
            <a:ext cx="2133600" cy="365125"/>
          </a:xfrm>
          <a:prstGeom prst="rect">
            <a:avLst/>
          </a:prstGeom>
        </p:spPr>
        <p:txBody>
          <a:bodyPr/>
          <a:lstStyle/>
          <a:p>
            <a:fld id="{6CE0F0B3-0250-4E62-B8E6-99D006282170}" type="datetime1">
              <a:rPr lang="en-US" smtClean="0"/>
              <a:t>2/14/2024</a:t>
            </a:fld>
            <a:endParaRPr lang="en-US"/>
          </a:p>
        </p:txBody>
      </p:sp>
      <p:sp>
        <p:nvSpPr>
          <p:cNvPr id="13" name="Footer Placeholder 12"/>
          <p:cNvSpPr>
            <a:spLocks noGrp="1"/>
          </p:cNvSpPr>
          <p:nvPr>
            <p:ph type="ftr" sz="quarter" idx="11"/>
          </p:nvPr>
        </p:nvSpPr>
        <p:spPr>
          <a:xfrm>
            <a:off x="2286000" y="6248400"/>
            <a:ext cx="5029200" cy="365125"/>
          </a:xfrm>
          <a:prstGeom prst="rect">
            <a:avLst/>
          </a:prstGeom>
        </p:spPr>
        <p:txBody>
          <a:bodyPr/>
          <a:lstStyle/>
          <a:p>
            <a:r>
              <a:rPr lang="en-US" dirty="0"/>
              <a:t> Dr. Roop Singh      ACSML0601     Machine Learning     Unit 1</a:t>
            </a:r>
          </a:p>
        </p:txBody>
      </p:sp>
      <p:sp>
        <p:nvSpPr>
          <p:cNvPr id="10" name="Slide Number Placeholder 9"/>
          <p:cNvSpPr>
            <a:spLocks noGrp="1"/>
          </p:cNvSpPr>
          <p:nvPr>
            <p:ph type="sldNum" sz="quarter" idx="12"/>
          </p:nvPr>
        </p:nvSpPr>
        <p:spPr>
          <a:prstGeom prst="rect">
            <a:avLst/>
          </a:prstGeom>
        </p:spPr>
        <p:txBody>
          <a:bodyPr/>
          <a:lstStyle/>
          <a:p>
            <a:fld id="{B6F15528-21DE-4FAA-801E-634DDDAF4B2B}" type="slidenum">
              <a:rPr lang="en-US" smtClean="0"/>
              <a:pPr/>
              <a:t>1</a:t>
            </a:fld>
            <a:endParaRPr lang="en-US"/>
          </a:p>
        </p:txBody>
      </p:sp>
      <p:sp>
        <p:nvSpPr>
          <p:cNvPr id="6" name="Subtitle 2"/>
          <p:cNvSpPr txBox="1">
            <a:spLocks/>
          </p:cNvSpPr>
          <p:nvPr/>
        </p:nvSpPr>
        <p:spPr>
          <a:xfrm>
            <a:off x="5791200" y="3962400"/>
            <a:ext cx="3048000" cy="1981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Dr. Roop Singh</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Associate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CSE(AI)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a:ln>
                  <a:noFill/>
                </a:ln>
                <a:solidFill>
                  <a:schemeClr val="tx1"/>
                </a:solidFill>
                <a:effectLst/>
                <a:uLnTx/>
                <a:uFillTx/>
                <a:latin typeface="+mn-lt"/>
                <a:ea typeface="+mn-ea"/>
                <a:cs typeface="+mn-cs"/>
              </a:rPr>
              <a:t>Unit:</a:t>
            </a:r>
            <a:r>
              <a:rPr kumimoji="0" lang="en-US" sz="2500" b="1" i="0" u="none" strike="noStrike" kern="1200" cap="none" spc="0" normalizeH="0" noProof="0">
                <a:ln>
                  <a:noFill/>
                </a:ln>
                <a:solidFill>
                  <a:schemeClr val="tx1"/>
                </a:solidFill>
                <a:effectLst/>
                <a:uLnTx/>
                <a:uFillTx/>
                <a:latin typeface="+mn-lt"/>
                <a:ea typeface="+mn-ea"/>
                <a:cs typeface="+mn-cs"/>
              </a:rPr>
              <a:t> 1</a:t>
            </a:r>
            <a:endParaRPr kumimoji="0" lang="en-US" sz="2500" b="1" i="0" u="none" strike="noStrike" kern="1200" cap="none" spc="0" normalizeH="0" baseline="0" noProof="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a:ln>
                  <a:noFill/>
                </a:ln>
                <a:solidFill>
                  <a:schemeClr val="tx1"/>
                </a:solidFill>
                <a:effectLst/>
                <a:uLnTx/>
                <a:uFillTx/>
                <a:latin typeface="+mn-lt"/>
                <a:ea typeface="+mn-ea"/>
                <a:cs typeface="+mn-cs"/>
              </a:rPr>
              <a:t>MACHINE</a:t>
            </a:r>
            <a:r>
              <a:rPr kumimoji="0" lang="en-US" sz="2000" b="1" i="0" u="none" strike="noStrike" kern="1200" cap="none" spc="0" normalizeH="0" noProof="0">
                <a:ln>
                  <a:noFill/>
                </a:ln>
                <a:solidFill>
                  <a:schemeClr val="tx1"/>
                </a:solidFill>
                <a:effectLst/>
                <a:uLnTx/>
                <a:uFillTx/>
                <a:latin typeface="+mn-lt"/>
                <a:ea typeface="+mn-ea"/>
                <a:cs typeface="+mn-cs"/>
              </a:rPr>
              <a:t> LEARNING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a:solidFill>
                  <a:schemeClr val="tx1"/>
                </a:solidFill>
              </a:rPr>
              <a:t>ACSML0601</a:t>
            </a:r>
          </a:p>
        </p:txBody>
      </p:sp>
      <p:sp>
        <p:nvSpPr>
          <p:cNvPr id="15" name="Subtitle 2"/>
          <p:cNvSpPr txBox="1">
            <a:spLocks/>
          </p:cNvSpPr>
          <p:nvPr/>
        </p:nvSpPr>
        <p:spPr>
          <a:xfrm>
            <a:off x="190500" y="4860036"/>
            <a:ext cx="4191000" cy="975614"/>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a:solidFill>
                  <a:schemeClr val="tx1"/>
                </a:solidFill>
              </a:rPr>
              <a:t>B Tech 6th Sem </a:t>
            </a:r>
          </a:p>
          <a:p>
            <a:pPr algn="ctr">
              <a:lnSpc>
                <a:spcPct val="150000"/>
              </a:lnSpc>
              <a:spcAft>
                <a:spcPts val="1000"/>
              </a:spcAft>
            </a:pPr>
            <a:r>
              <a:rPr lang="en-US" sz="2000" b="1">
                <a:solidFill>
                  <a:schemeClr val="tx1"/>
                </a:solidFill>
              </a:rPr>
              <a:t>Computer Science and Engineering (Artificial Intelligence)</a:t>
            </a:r>
            <a:endParaRPr lang="en-IN" sz="2000" b="1">
              <a:solidFill>
                <a:schemeClr val="tx1"/>
              </a:solidFill>
            </a:endParaRPr>
          </a:p>
        </p:txBody>
      </p:sp>
      <p:pic>
        <p:nvPicPr>
          <p:cNvPr id="8" name="Picture 7">
            <a:extLst>
              <a:ext uri="{FF2B5EF4-FFF2-40B4-BE49-F238E27FC236}">
                <a16:creationId xmlns:a16="http://schemas.microsoft.com/office/drawing/2014/main" id="{20B0E3CE-F6F3-75C2-9D3C-A27887BEC4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86E7809B-1967-40F1-80C3-9045B9903509}" type="datetime1">
              <a:rPr lang="en-US" smtClean="0"/>
              <a:t>2/14/2024</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dirty="0"/>
              <a:t> Dr. Roop Singh      ACSML0601     Machine Learning     Unit 1</a:t>
            </a:r>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a:ln>
                  <a:noFill/>
                </a:ln>
                <a:solidFill>
                  <a:schemeClr val="dk1"/>
                </a:solidFill>
                <a:effectLst/>
                <a:uLnTx/>
                <a:uFillTx/>
                <a:latin typeface="+mn-lt"/>
                <a:ea typeface="+mn-ea"/>
                <a:cs typeface="+mn-cs"/>
              </a:rPr>
              <a:t>CO-PO and PSO Mapping</a:t>
            </a:r>
          </a:p>
        </p:txBody>
      </p:sp>
      <p:sp>
        <p:nvSpPr>
          <p:cNvPr id="17409" name="Rectangle 1"/>
          <p:cNvSpPr>
            <a:spLocks noChangeArrowheads="1"/>
          </p:cNvSpPr>
          <p:nvPr/>
        </p:nvSpPr>
        <p:spPr bwMode="auto">
          <a:xfrm>
            <a:off x="609600" y="990600"/>
            <a:ext cx="8610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i="0" u="none" strike="noStrike" cap="none" normalizeH="0" baseline="0">
                <a:ln>
                  <a:noFill/>
                </a:ln>
                <a:solidFill>
                  <a:schemeClr val="tx1"/>
                </a:solidFill>
                <a:effectLst/>
                <a:ea typeface="Calibri" pitchFamily="34" charset="0"/>
                <a:cs typeface="Times New Roman" pitchFamily="18" charset="0"/>
              </a:rPr>
              <a:t>Correlation Matrix of CO with PO</a:t>
            </a:r>
            <a:endParaRPr kumimoji="0" lang="en-US" sz="2800" i="0" u="none" strike="noStrike" cap="none" normalizeH="0" baseline="0">
              <a:ln>
                <a:noFill/>
              </a:ln>
              <a:solidFill>
                <a:schemeClr val="tx1"/>
              </a:solidFill>
              <a:effectLst/>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501927159"/>
              </p:ext>
            </p:extLst>
          </p:nvPr>
        </p:nvGraphicFramePr>
        <p:xfrm>
          <a:off x="304800" y="1676400"/>
          <a:ext cx="8610596" cy="4190998"/>
        </p:xfrm>
        <a:graphic>
          <a:graphicData uri="http://schemas.openxmlformats.org/drawingml/2006/table">
            <a:tbl>
              <a:tblPr/>
              <a:tblGrid>
                <a:gridCol w="1103992">
                  <a:extLst>
                    <a:ext uri="{9D8B030D-6E8A-4147-A177-3AD203B41FA5}">
                      <a16:colId xmlns:a16="http://schemas.microsoft.com/office/drawing/2014/main" val="20000"/>
                    </a:ext>
                  </a:extLst>
                </a:gridCol>
                <a:gridCol w="597958">
                  <a:extLst>
                    <a:ext uri="{9D8B030D-6E8A-4147-A177-3AD203B41FA5}">
                      <a16:colId xmlns:a16="http://schemas.microsoft.com/office/drawing/2014/main" val="20001"/>
                    </a:ext>
                  </a:extLst>
                </a:gridCol>
                <a:gridCol w="597958">
                  <a:extLst>
                    <a:ext uri="{9D8B030D-6E8A-4147-A177-3AD203B41FA5}">
                      <a16:colId xmlns:a16="http://schemas.microsoft.com/office/drawing/2014/main" val="20002"/>
                    </a:ext>
                  </a:extLst>
                </a:gridCol>
                <a:gridCol w="597958">
                  <a:extLst>
                    <a:ext uri="{9D8B030D-6E8A-4147-A177-3AD203B41FA5}">
                      <a16:colId xmlns:a16="http://schemas.microsoft.com/office/drawing/2014/main" val="20003"/>
                    </a:ext>
                  </a:extLst>
                </a:gridCol>
                <a:gridCol w="597958">
                  <a:extLst>
                    <a:ext uri="{9D8B030D-6E8A-4147-A177-3AD203B41FA5}">
                      <a16:colId xmlns:a16="http://schemas.microsoft.com/office/drawing/2014/main" val="20004"/>
                    </a:ext>
                  </a:extLst>
                </a:gridCol>
                <a:gridCol w="597958">
                  <a:extLst>
                    <a:ext uri="{9D8B030D-6E8A-4147-A177-3AD203B41FA5}">
                      <a16:colId xmlns:a16="http://schemas.microsoft.com/office/drawing/2014/main" val="20005"/>
                    </a:ext>
                  </a:extLst>
                </a:gridCol>
                <a:gridCol w="597958">
                  <a:extLst>
                    <a:ext uri="{9D8B030D-6E8A-4147-A177-3AD203B41FA5}">
                      <a16:colId xmlns:a16="http://schemas.microsoft.com/office/drawing/2014/main" val="20006"/>
                    </a:ext>
                  </a:extLst>
                </a:gridCol>
                <a:gridCol w="597958">
                  <a:extLst>
                    <a:ext uri="{9D8B030D-6E8A-4147-A177-3AD203B41FA5}">
                      <a16:colId xmlns:a16="http://schemas.microsoft.com/office/drawing/2014/main" val="20007"/>
                    </a:ext>
                  </a:extLst>
                </a:gridCol>
                <a:gridCol w="597958">
                  <a:extLst>
                    <a:ext uri="{9D8B030D-6E8A-4147-A177-3AD203B41FA5}">
                      <a16:colId xmlns:a16="http://schemas.microsoft.com/office/drawing/2014/main" val="20008"/>
                    </a:ext>
                  </a:extLst>
                </a:gridCol>
                <a:gridCol w="597958">
                  <a:extLst>
                    <a:ext uri="{9D8B030D-6E8A-4147-A177-3AD203B41FA5}">
                      <a16:colId xmlns:a16="http://schemas.microsoft.com/office/drawing/2014/main" val="20009"/>
                    </a:ext>
                  </a:extLst>
                </a:gridCol>
                <a:gridCol w="705055">
                  <a:extLst>
                    <a:ext uri="{9D8B030D-6E8A-4147-A177-3AD203B41FA5}">
                      <a16:colId xmlns:a16="http://schemas.microsoft.com/office/drawing/2014/main" val="20010"/>
                    </a:ext>
                  </a:extLst>
                </a:gridCol>
                <a:gridCol w="705055">
                  <a:extLst>
                    <a:ext uri="{9D8B030D-6E8A-4147-A177-3AD203B41FA5}">
                      <a16:colId xmlns:a16="http://schemas.microsoft.com/office/drawing/2014/main" val="20011"/>
                    </a:ext>
                  </a:extLst>
                </a:gridCol>
                <a:gridCol w="714872">
                  <a:extLst>
                    <a:ext uri="{9D8B030D-6E8A-4147-A177-3AD203B41FA5}">
                      <a16:colId xmlns:a16="http://schemas.microsoft.com/office/drawing/2014/main" val="20012"/>
                    </a:ext>
                  </a:extLst>
                </a:gridCol>
              </a:tblGrid>
              <a:tr h="644769">
                <a:tc>
                  <a:txBody>
                    <a:bodyPr/>
                    <a:lstStyle/>
                    <a:p>
                      <a:pPr marL="0" marR="0" algn="ctr">
                        <a:lnSpc>
                          <a:spcPct val="115000"/>
                        </a:lnSpc>
                        <a:spcBef>
                          <a:spcPts val="0"/>
                        </a:spcBef>
                        <a:spcAft>
                          <a:spcPts val="0"/>
                        </a:spcAft>
                      </a:pPr>
                      <a:r>
                        <a:rPr lang="en-US" sz="1600" b="1">
                          <a:latin typeface="+mn-lt"/>
                          <a:ea typeface="Calibri"/>
                          <a:cs typeface="Mangal"/>
                        </a:rPr>
                        <a:t>CO.K</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PO7</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PO9</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PO10</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PO12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4769">
                <a:tc>
                  <a:txBody>
                    <a:bodyPr/>
                    <a:lstStyle/>
                    <a:p>
                      <a:pPr marL="0" marR="0" algn="ctr">
                        <a:lnSpc>
                          <a:spcPct val="115000"/>
                        </a:lnSpc>
                        <a:spcBef>
                          <a:spcPts val="0"/>
                        </a:spcBef>
                        <a:spcAft>
                          <a:spcPts val="0"/>
                        </a:spcAft>
                      </a:pPr>
                      <a:r>
                        <a:rPr lang="en-US" sz="1200" b="1">
                          <a:latin typeface="+mn-lt"/>
                          <a:ea typeface="Calibri"/>
                          <a:cs typeface="Mangal"/>
                        </a:rPr>
                        <a:t>ACSML0601.1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4769">
                <a:tc>
                  <a:txBody>
                    <a:bodyPr/>
                    <a:lstStyle/>
                    <a:p>
                      <a:pPr marL="0" marR="0" algn="ctr">
                        <a:lnSpc>
                          <a:spcPct val="115000"/>
                        </a:lnSpc>
                        <a:spcBef>
                          <a:spcPts val="0"/>
                        </a:spcBef>
                        <a:spcAft>
                          <a:spcPts val="1000"/>
                        </a:spcAft>
                      </a:pPr>
                      <a:r>
                        <a:rPr lang="en-US" sz="1200" b="1">
                          <a:latin typeface="+mn-lt"/>
                          <a:ea typeface="Calibri"/>
                          <a:cs typeface="Mangal"/>
                        </a:rPr>
                        <a:t>ACSML0601</a:t>
                      </a:r>
                      <a:r>
                        <a:rPr lang="en-US" sz="1200" b="0">
                          <a:latin typeface="+mn-lt"/>
                          <a:ea typeface="Calibri"/>
                          <a:cs typeface="Mangal"/>
                        </a:rPr>
                        <a:t>.</a:t>
                      </a:r>
                      <a:r>
                        <a:rPr lang="en-US" sz="1200" b="1">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4769">
                <a:tc>
                  <a:txBody>
                    <a:bodyPr/>
                    <a:lstStyle/>
                    <a:p>
                      <a:pPr marL="0" marR="0" algn="ctr">
                        <a:lnSpc>
                          <a:spcPct val="115000"/>
                        </a:lnSpc>
                        <a:spcBef>
                          <a:spcPts val="0"/>
                        </a:spcBef>
                        <a:spcAft>
                          <a:spcPts val="1000"/>
                        </a:spcAft>
                      </a:pPr>
                      <a:r>
                        <a:rPr lang="en-US" sz="1200" b="1">
                          <a:latin typeface="+mn-lt"/>
                          <a:ea typeface="Calibri"/>
                          <a:cs typeface="Mangal"/>
                        </a:rPr>
                        <a:t>ACSML0601.3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4769">
                <a:tc>
                  <a:txBody>
                    <a:bodyPr/>
                    <a:lstStyle/>
                    <a:p>
                      <a:pPr marL="0" marR="0" algn="ctr">
                        <a:lnSpc>
                          <a:spcPct val="115000"/>
                        </a:lnSpc>
                        <a:spcBef>
                          <a:spcPts val="0"/>
                        </a:spcBef>
                        <a:spcAft>
                          <a:spcPts val="1000"/>
                        </a:spcAft>
                      </a:pPr>
                      <a:r>
                        <a:rPr lang="en-US" sz="1200" b="1">
                          <a:latin typeface="+mn-lt"/>
                          <a:ea typeface="Calibri"/>
                          <a:cs typeface="Mangal"/>
                        </a:rPr>
                        <a:t>ACSML0601.4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4769">
                <a:tc>
                  <a:txBody>
                    <a:bodyPr/>
                    <a:lstStyle/>
                    <a:p>
                      <a:pPr marL="0" marR="0" algn="ctr">
                        <a:lnSpc>
                          <a:spcPct val="115000"/>
                        </a:lnSpc>
                        <a:spcBef>
                          <a:spcPts val="0"/>
                        </a:spcBef>
                        <a:spcAft>
                          <a:spcPts val="1000"/>
                        </a:spcAft>
                      </a:pPr>
                      <a:r>
                        <a:rPr lang="en-US" sz="1200" b="1">
                          <a:latin typeface="+mn-lt"/>
                          <a:ea typeface="Calibri"/>
                          <a:cs typeface="Mangal"/>
                        </a:rPr>
                        <a:t>ACSML0601.5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2384">
                <a:tc>
                  <a:txBody>
                    <a:bodyPr/>
                    <a:lstStyle/>
                    <a:p>
                      <a:pPr marL="0" marR="0" algn="ctr">
                        <a:lnSpc>
                          <a:spcPct val="115000"/>
                        </a:lnSpc>
                        <a:spcBef>
                          <a:spcPts val="0"/>
                        </a:spcBef>
                        <a:spcAft>
                          <a:spcPts val="1000"/>
                        </a:spcAft>
                      </a:pPr>
                      <a:r>
                        <a:rPr lang="en-US" sz="1600" b="0">
                          <a:latin typeface="+mn-lt"/>
                          <a:ea typeface="Calibri"/>
                          <a:cs typeface="Mangal"/>
                        </a:rPr>
                        <a:t>AVG</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2.8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1.8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0.4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33DBA4AF-E459-A7C3-FC35-1C050BB88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7C0E9C-D30B-47D9-8FBE-FEB95A4C27D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fontScale="85000" lnSpcReduction="20000"/>
          </a:bodyPr>
          <a:lstStyle/>
          <a:p>
            <a:pPr marL="12700" indent="0">
              <a:lnSpc>
                <a:spcPct val="150000"/>
              </a:lnSpc>
              <a:spcBef>
                <a:spcPts val="95"/>
              </a:spcBef>
              <a:buClr>
                <a:schemeClr val="tx1"/>
              </a:buClr>
              <a:buSzPct val="93181"/>
              <a:buNone/>
              <a:tabLst>
                <a:tab pos="286385" algn="l"/>
                <a:tab pos="287020" algn="l"/>
              </a:tabLst>
            </a:pPr>
            <a:r>
              <a:rPr lang="en-US" sz="2400" b="1"/>
              <a:t>DESIGNING A LEARNING SYSTEM</a:t>
            </a:r>
          </a:p>
          <a:p>
            <a:pPr marL="469900" indent="-457200" algn="just">
              <a:lnSpc>
                <a:spcPct val="150000"/>
              </a:lnSpc>
              <a:spcBef>
                <a:spcPts val="95"/>
              </a:spcBef>
              <a:buClr>
                <a:schemeClr val="tx1"/>
              </a:buClr>
              <a:buSzPct val="93181"/>
              <a:buAutoNum type="arabicPeriod"/>
              <a:tabLst>
                <a:tab pos="286385" algn="l"/>
                <a:tab pos="287020" algn="l"/>
              </a:tabLst>
            </a:pPr>
            <a:r>
              <a:rPr lang="en-US" sz="2400" b="1"/>
              <a:t>Choosing the Training Experience:</a:t>
            </a:r>
          </a:p>
          <a:p>
            <a:pPr algn="just"/>
            <a:r>
              <a:rPr lang="en-US" sz="2000"/>
              <a:t>The first design choice we face is to choose the type of training experience from which our system will learn.</a:t>
            </a:r>
          </a:p>
          <a:p>
            <a:pPr algn="just"/>
            <a:r>
              <a:rPr lang="en-US" sz="2000"/>
              <a:t>The type of training experience available can have a significant impact on success or failure of the learner.</a:t>
            </a:r>
            <a:endParaRPr lang="en-US" sz="2400" b="1"/>
          </a:p>
          <a:p>
            <a:pPr marL="12700" indent="0" algn="just">
              <a:lnSpc>
                <a:spcPct val="150000"/>
              </a:lnSpc>
              <a:spcBef>
                <a:spcPts val="95"/>
              </a:spcBef>
              <a:buClr>
                <a:schemeClr val="tx1"/>
              </a:buClr>
              <a:buSzPct val="93181"/>
              <a:buNone/>
              <a:tabLst>
                <a:tab pos="286385" algn="l"/>
                <a:tab pos="287020" algn="l"/>
              </a:tabLst>
            </a:pPr>
            <a:r>
              <a:rPr lang="en-US" sz="2400" b="1"/>
              <a:t>There are three attributes which impact on success or failure of the learner. </a:t>
            </a:r>
          </a:p>
          <a:p>
            <a:pPr marL="457200" indent="-457200" algn="just">
              <a:buFont typeface="+mj-lt"/>
              <a:buAutoNum type="arabicPeriod"/>
            </a:pPr>
            <a:r>
              <a:rPr lang="en-US" sz="2400"/>
              <a:t>One key attribute is whether the training experience provides </a:t>
            </a:r>
            <a:r>
              <a:rPr lang="en-US" sz="2400" b="1"/>
              <a:t>direct or indirect feedback </a:t>
            </a:r>
            <a:r>
              <a:rPr lang="en-US" sz="2400"/>
              <a:t>regarding the choices made by the performance system.</a:t>
            </a:r>
          </a:p>
          <a:p>
            <a:pPr marL="457200" indent="-457200" algn="just">
              <a:buFont typeface="+mj-lt"/>
              <a:buAutoNum type="arabicPeriod"/>
            </a:pPr>
            <a:r>
              <a:rPr lang="en-US" sz="2400"/>
              <a:t>A second important attribute of the training experience is the degree to which the </a:t>
            </a:r>
            <a:r>
              <a:rPr lang="en-US" sz="2400" b="1"/>
              <a:t>learner controls the sequence of training examples</a:t>
            </a:r>
            <a:r>
              <a:rPr lang="en-US" sz="2400"/>
              <a:t>.</a:t>
            </a:r>
            <a:endParaRPr lang="en-US" sz="2200"/>
          </a:p>
          <a:p>
            <a:pPr marL="457200" indent="-457200" algn="just">
              <a:buFont typeface="+mj-lt"/>
              <a:buAutoNum type="arabicPeriod"/>
            </a:pPr>
            <a:r>
              <a:rPr lang="en-US" sz="2400"/>
              <a:t>A third important attribute of the training experience is how well it </a:t>
            </a:r>
            <a:r>
              <a:rPr lang="en-US" sz="2400" b="1"/>
              <a:t>represents the distribution of examples </a:t>
            </a:r>
            <a:r>
              <a:rPr lang="en-US" sz="2400"/>
              <a:t>over which the final system performance P must be measured.</a:t>
            </a:r>
          </a:p>
          <a:p>
            <a:pPr>
              <a:buClr>
                <a:schemeClr val="tx1"/>
              </a:buClr>
              <a:buSzPct val="93181"/>
              <a:tabLst>
                <a:tab pos="286385" algn="l"/>
                <a:tab pos="287020" algn="l"/>
              </a:tabLst>
            </a:pPr>
            <a:endParaRPr lang="en-US" sz="2400"/>
          </a:p>
        </p:txBody>
      </p:sp>
      <p:sp>
        <p:nvSpPr>
          <p:cNvPr id="2" name="Footer Placeholder 1">
            <a:extLst>
              <a:ext uri="{FF2B5EF4-FFF2-40B4-BE49-F238E27FC236}">
                <a16:creationId xmlns:a16="http://schemas.microsoft.com/office/drawing/2014/main" id="{A8B8758E-1634-6CEA-1F1F-71346734C9BE}"/>
              </a:ext>
            </a:extLst>
          </p:cNvPr>
          <p:cNvSpPr>
            <a:spLocks noGrp="1"/>
          </p:cNvSpPr>
          <p:nvPr>
            <p:ph type="ftr" sz="quarter" idx="11"/>
          </p:nvPr>
        </p:nvSpPr>
        <p:spPr>
          <a:xfrm>
            <a:off x="1371600" y="6375107"/>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98E6DA0E-253A-6291-6587-1958C0848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83968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17D7-0F0E-41FF-BAA2-FCC39408BAB0}"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lnSpcReduction="10000"/>
          </a:bodyPr>
          <a:lstStyle/>
          <a:p>
            <a:pPr marL="457200" indent="-457200" algn="just">
              <a:buFont typeface="+mj-lt"/>
              <a:buAutoNum type="arabicPeriod"/>
            </a:pPr>
            <a:r>
              <a:rPr lang="en-US" sz="2400"/>
              <a:t>One key attribute is whether the training experience provides </a:t>
            </a:r>
            <a:r>
              <a:rPr lang="en-US" sz="2400" b="1"/>
              <a:t>direct or indirect feedback </a:t>
            </a:r>
            <a:r>
              <a:rPr lang="en-US" sz="2400"/>
              <a:t>regarding the choices made by the performance system.</a:t>
            </a:r>
          </a:p>
          <a:p>
            <a:pPr marL="0" indent="0">
              <a:buClr>
                <a:schemeClr val="tx1"/>
              </a:buClr>
              <a:buSzPct val="93181"/>
              <a:buNone/>
              <a:tabLst>
                <a:tab pos="286385" algn="l"/>
                <a:tab pos="287020" algn="l"/>
              </a:tabLst>
            </a:pPr>
            <a:endParaRPr lang="en-US" sz="2400" b="1"/>
          </a:p>
          <a:p>
            <a:pPr marL="0" indent="0">
              <a:buClr>
                <a:schemeClr val="tx1"/>
              </a:buClr>
              <a:buSzPct val="93181"/>
              <a:buNone/>
              <a:tabLst>
                <a:tab pos="286385" algn="l"/>
                <a:tab pos="287020" algn="l"/>
              </a:tabLst>
            </a:pPr>
            <a:r>
              <a:rPr lang="en-US" sz="2400" b="1"/>
              <a:t> EXAMPLE: </a:t>
            </a:r>
          </a:p>
          <a:p>
            <a:pPr>
              <a:buClr>
                <a:schemeClr val="tx1"/>
              </a:buClr>
              <a:buSzPct val="93181"/>
              <a:tabLst>
                <a:tab pos="286385" algn="l"/>
                <a:tab pos="287020" algn="l"/>
              </a:tabLst>
            </a:pPr>
            <a:r>
              <a:rPr lang="en-US" sz="2400"/>
              <a:t>Checkers system learning from:</a:t>
            </a:r>
          </a:p>
          <a:p>
            <a:pPr>
              <a:buClr>
                <a:schemeClr val="tx1"/>
              </a:buClr>
              <a:buSzPct val="93181"/>
              <a:tabLst>
                <a:tab pos="286385" algn="l"/>
                <a:tab pos="287020" algn="l"/>
              </a:tabLst>
            </a:pPr>
            <a:r>
              <a:rPr lang="en-US" sz="2400" b="1"/>
              <a:t>Direct Training:</a:t>
            </a:r>
          </a:p>
          <a:p>
            <a:pPr lvl="1">
              <a:buClr>
                <a:schemeClr val="tx1"/>
              </a:buClr>
              <a:buSzPct val="93181"/>
              <a:tabLst>
                <a:tab pos="286385" algn="l"/>
                <a:tab pos="287020" algn="l"/>
              </a:tabLst>
            </a:pPr>
            <a:r>
              <a:rPr lang="en-US" sz="2000"/>
              <a:t>Database example consisting of individual checkers board states and the correct move for each. </a:t>
            </a:r>
          </a:p>
          <a:p>
            <a:pPr>
              <a:buClr>
                <a:schemeClr val="tx1"/>
              </a:buClr>
              <a:buSzPct val="93181"/>
              <a:tabLst>
                <a:tab pos="286385" algn="l"/>
                <a:tab pos="287020" algn="l"/>
              </a:tabLst>
            </a:pPr>
            <a:r>
              <a:rPr lang="en-US" sz="2400" b="1"/>
              <a:t>Indirect Training:</a:t>
            </a:r>
          </a:p>
          <a:p>
            <a:pPr lvl="1">
              <a:buClr>
                <a:schemeClr val="tx1"/>
              </a:buClr>
              <a:buSzPct val="93181"/>
              <a:tabLst>
                <a:tab pos="286385" algn="l"/>
                <a:tab pos="287020" algn="l"/>
              </a:tabLst>
            </a:pPr>
            <a:r>
              <a:rPr lang="en-US" sz="2000"/>
              <a:t>Database of examples consisting of moves sequences and final outcomes of the game played. </a:t>
            </a:r>
          </a:p>
        </p:txBody>
      </p:sp>
      <p:sp>
        <p:nvSpPr>
          <p:cNvPr id="2" name="Footer Placeholder 1">
            <a:extLst>
              <a:ext uri="{FF2B5EF4-FFF2-40B4-BE49-F238E27FC236}">
                <a16:creationId xmlns:a16="http://schemas.microsoft.com/office/drawing/2014/main" id="{12649DB0-C53F-B5F2-2F97-39B02C20CE5F}"/>
              </a:ext>
            </a:extLst>
          </p:cNvPr>
          <p:cNvSpPr>
            <a:spLocks noGrp="1"/>
          </p:cNvSpPr>
          <p:nvPr>
            <p:ph type="ftr" sz="quarter" idx="11"/>
          </p:nvPr>
        </p:nvSpPr>
        <p:spPr>
          <a:xfrm>
            <a:off x="1371600" y="6356350"/>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FD181509-02E7-4E94-E578-1E742B1A7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84274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animEffect transition="in" filter="fade">
                                      <p:cBhvr>
                                        <p:cTn id="25" dur="500"/>
                                        <p:tgtEl>
                                          <p:spTgt spid="9">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6" end="6"/>
                                            </p:txEl>
                                          </p:spTgt>
                                        </p:tgtEl>
                                        <p:attrNameLst>
                                          <p:attrName>style.visibility</p:attrName>
                                        </p:attrNameLst>
                                      </p:cBhvr>
                                      <p:to>
                                        <p:strVal val="visible"/>
                                      </p:to>
                                    </p:set>
                                    <p:animEffect transition="in" filter="fade">
                                      <p:cBhvr>
                                        <p:cTn id="30" dur="500"/>
                                        <p:tgtEl>
                                          <p:spTgt spid="9">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animEffect transition="in" filter="fade">
                                      <p:cBhvr>
                                        <p:cTn id="33"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22782C-142B-491B-851F-FC27C22C57C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pic>
        <p:nvPicPr>
          <p:cNvPr id="8" name="Picture 7">
            <a:extLst>
              <a:ext uri="{FF2B5EF4-FFF2-40B4-BE49-F238E27FC236}">
                <a16:creationId xmlns:a16="http://schemas.microsoft.com/office/drawing/2014/main" id="{52CAB271-6349-4941-98AB-2F420D7133EF}"/>
              </a:ext>
            </a:extLst>
          </p:cNvPr>
          <p:cNvPicPr>
            <a:picLocks noChangeAspect="1"/>
          </p:cNvPicPr>
          <p:nvPr/>
        </p:nvPicPr>
        <p:blipFill>
          <a:blip r:embed="rId2"/>
          <a:stretch>
            <a:fillRect/>
          </a:stretch>
        </p:blipFill>
        <p:spPr>
          <a:xfrm>
            <a:off x="1066800" y="990600"/>
            <a:ext cx="7086600" cy="5398951"/>
          </a:xfrm>
          <a:prstGeom prst="rect">
            <a:avLst/>
          </a:prstGeom>
        </p:spPr>
      </p:pic>
      <p:sp>
        <p:nvSpPr>
          <p:cNvPr id="2" name="Footer Placeholder 1">
            <a:extLst>
              <a:ext uri="{FF2B5EF4-FFF2-40B4-BE49-F238E27FC236}">
                <a16:creationId xmlns:a16="http://schemas.microsoft.com/office/drawing/2014/main" id="{3C4F3064-56C2-AD08-568E-A24A081C77BF}"/>
              </a:ext>
            </a:extLst>
          </p:cNvPr>
          <p:cNvSpPr>
            <a:spLocks noGrp="1"/>
          </p:cNvSpPr>
          <p:nvPr>
            <p:ph type="ftr" sz="quarter" idx="11"/>
          </p:nvPr>
        </p:nvSpPr>
        <p:spPr>
          <a:xfrm>
            <a:off x="1371600" y="6356349"/>
            <a:ext cx="70866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322BAD3C-7EBE-52C1-F236-B0D7631DA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085622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C37997-9BD0-479B-9040-6E3398331B8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Autofit/>
          </a:bodyPr>
          <a:lstStyle/>
          <a:p>
            <a:pPr algn="just"/>
            <a:r>
              <a:rPr lang="en-US" sz="2400"/>
              <a:t>The learner faces an additional problem of credit assignment.</a:t>
            </a:r>
          </a:p>
          <a:p>
            <a:pPr algn="just"/>
            <a:r>
              <a:rPr lang="en-US" sz="2400"/>
              <a:t>Where each move in the sequence deserves credit or blame for the final out come. </a:t>
            </a:r>
          </a:p>
          <a:p>
            <a:pPr algn="just"/>
            <a:endParaRPr lang="en-US" sz="2400"/>
          </a:p>
          <a:p>
            <a:pPr algn="just"/>
            <a:r>
              <a:rPr lang="en-US" sz="2400"/>
              <a:t>Credit assignment can be problem:</a:t>
            </a:r>
          </a:p>
          <a:p>
            <a:pPr algn="just"/>
            <a:r>
              <a:rPr lang="en-US" sz="2400"/>
              <a:t>Because the game can be lost even when early moves are optimal if these are followed by poor moves. </a:t>
            </a:r>
          </a:p>
          <a:p>
            <a:pPr algn="just"/>
            <a:endParaRPr lang="en-US" sz="2400"/>
          </a:p>
          <a:p>
            <a:pPr algn="just"/>
            <a:r>
              <a:rPr lang="en-US" sz="2400"/>
              <a:t>Hence the direct training is easier then learning from the indirect. </a:t>
            </a:r>
          </a:p>
        </p:txBody>
      </p:sp>
      <p:sp>
        <p:nvSpPr>
          <p:cNvPr id="2" name="Footer Placeholder 1">
            <a:extLst>
              <a:ext uri="{FF2B5EF4-FFF2-40B4-BE49-F238E27FC236}">
                <a16:creationId xmlns:a16="http://schemas.microsoft.com/office/drawing/2014/main" id="{820B71A2-5D8C-E487-F214-5818C9BDB79E}"/>
              </a:ext>
            </a:extLst>
          </p:cNvPr>
          <p:cNvSpPr>
            <a:spLocks noGrp="1"/>
          </p:cNvSpPr>
          <p:nvPr>
            <p:ph type="ftr" sz="quarter" idx="11"/>
          </p:nvPr>
        </p:nvSpPr>
        <p:spPr>
          <a:xfrm>
            <a:off x="1295400" y="6356350"/>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6B0EEC0D-C138-C383-4654-50B335034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538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FE89B8-2F2D-48BE-949F-36A0D621E6F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pic>
        <p:nvPicPr>
          <p:cNvPr id="8" name="Picture 7">
            <a:extLst>
              <a:ext uri="{FF2B5EF4-FFF2-40B4-BE49-F238E27FC236}">
                <a16:creationId xmlns:a16="http://schemas.microsoft.com/office/drawing/2014/main" id="{93D59483-9C4C-44E0-B457-AED472ED4F49}"/>
              </a:ext>
            </a:extLst>
          </p:cNvPr>
          <p:cNvPicPr>
            <a:picLocks noChangeAspect="1"/>
          </p:cNvPicPr>
          <p:nvPr/>
        </p:nvPicPr>
        <p:blipFill>
          <a:blip r:embed="rId2"/>
          <a:stretch>
            <a:fillRect/>
          </a:stretch>
        </p:blipFill>
        <p:spPr>
          <a:xfrm>
            <a:off x="1097280" y="914696"/>
            <a:ext cx="7406640" cy="5273716"/>
          </a:xfrm>
          <a:prstGeom prst="rect">
            <a:avLst/>
          </a:prstGeom>
        </p:spPr>
      </p:pic>
      <p:sp>
        <p:nvSpPr>
          <p:cNvPr id="2" name="Footer Placeholder 1">
            <a:extLst>
              <a:ext uri="{FF2B5EF4-FFF2-40B4-BE49-F238E27FC236}">
                <a16:creationId xmlns:a16="http://schemas.microsoft.com/office/drawing/2014/main" id="{85295787-4722-5F14-622F-FF65CFA35ED0}"/>
              </a:ext>
            </a:extLst>
          </p:cNvPr>
          <p:cNvSpPr>
            <a:spLocks noGrp="1"/>
          </p:cNvSpPr>
          <p:nvPr>
            <p:ph type="ftr" sz="quarter" idx="11"/>
          </p:nvPr>
        </p:nvSpPr>
        <p:spPr>
          <a:xfrm>
            <a:off x="1295400" y="6417308"/>
            <a:ext cx="70866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1C75DA74-2628-C45B-D009-AE251B796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05939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7BA6A8-35FC-450A-9D63-AB634E6895F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762000"/>
            <a:ext cx="8229600" cy="4602163"/>
          </a:xfrm>
        </p:spPr>
        <p:txBody>
          <a:bodyPr>
            <a:noAutofit/>
          </a:bodyPr>
          <a:lstStyle/>
          <a:p>
            <a:pPr marL="0" indent="0" algn="just">
              <a:buNone/>
            </a:pPr>
            <a:r>
              <a:rPr lang="en-US" sz="2000"/>
              <a:t>2. A second attribute of the training experience is the </a:t>
            </a:r>
            <a:r>
              <a:rPr lang="en-US" sz="2000" b="1"/>
              <a:t>degree</a:t>
            </a:r>
            <a:r>
              <a:rPr lang="en-US" sz="2000"/>
              <a:t> to  </a:t>
            </a:r>
          </a:p>
          <a:p>
            <a:pPr marL="0" indent="0" algn="just">
              <a:buNone/>
            </a:pPr>
            <a:r>
              <a:rPr lang="en-US" sz="2000"/>
              <a:t>     which learner </a:t>
            </a:r>
            <a:r>
              <a:rPr lang="en-US" sz="2000" b="1"/>
              <a:t>controls</a:t>
            </a:r>
            <a:r>
              <a:rPr lang="en-US" sz="2000"/>
              <a:t> the sequence of examples. </a:t>
            </a:r>
          </a:p>
          <a:p>
            <a:pPr marL="0" indent="0" algn="just">
              <a:buNone/>
            </a:pPr>
            <a:endParaRPr lang="en-US" sz="2000"/>
          </a:p>
          <a:p>
            <a:pPr marL="0" indent="0" algn="just">
              <a:buNone/>
            </a:pPr>
            <a:r>
              <a:rPr lang="en-US" sz="2000"/>
              <a:t>EXAMPLES: </a:t>
            </a:r>
          </a:p>
          <a:p>
            <a:pPr algn="just"/>
            <a:r>
              <a:rPr lang="en-US" sz="2000"/>
              <a:t>Teacher to select information base states and provide the correct move for each. This is passed down to learner. </a:t>
            </a:r>
            <a:r>
              <a:rPr lang="en-US" sz="2000" b="1"/>
              <a:t>Teacher to Learner. </a:t>
            </a:r>
          </a:p>
          <a:p>
            <a:pPr algn="just"/>
            <a:r>
              <a:rPr lang="en-US" sz="2000"/>
              <a:t>Learner might itself propose board state that it finds particularly confusing and ask the teacher for the correct move. </a:t>
            </a:r>
            <a:r>
              <a:rPr lang="en-US" sz="2000" b="1"/>
              <a:t>Learner to Teacher. </a:t>
            </a:r>
          </a:p>
          <a:p>
            <a:pPr algn="just"/>
            <a:r>
              <a:rPr lang="en-US" sz="2000"/>
              <a:t>Learner might have complete control over both the board states and indirect training and finds solution to </a:t>
            </a:r>
            <a:r>
              <a:rPr lang="en-US" sz="2000" b="1"/>
              <a:t>itself. Teacher not required. </a:t>
            </a:r>
          </a:p>
          <a:p>
            <a:pPr algn="just"/>
            <a:r>
              <a:rPr lang="en-US" sz="2000"/>
              <a:t>Learner may choose between experimenting with novel based states it is not yet considered. </a:t>
            </a:r>
            <a:r>
              <a:rPr lang="en-US" sz="2000" b="1"/>
              <a:t>Learner experiments with changes. </a:t>
            </a:r>
          </a:p>
        </p:txBody>
      </p:sp>
      <p:sp>
        <p:nvSpPr>
          <p:cNvPr id="2" name="Footer Placeholder 1">
            <a:extLst>
              <a:ext uri="{FF2B5EF4-FFF2-40B4-BE49-F238E27FC236}">
                <a16:creationId xmlns:a16="http://schemas.microsoft.com/office/drawing/2014/main" id="{853A77D6-39B0-82C0-C29B-FFD0D9D50627}"/>
              </a:ext>
            </a:extLst>
          </p:cNvPr>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FBCE629F-1CD5-37A0-EE05-D76B7B65B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62299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850CFE-917D-46C5-83AD-91F3B370EE0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066800"/>
            <a:ext cx="8229600" cy="4602163"/>
          </a:xfrm>
        </p:spPr>
        <p:txBody>
          <a:bodyPr>
            <a:noAutofit/>
          </a:bodyPr>
          <a:lstStyle/>
          <a:p>
            <a:pPr marL="0" indent="0" algn="just">
              <a:buNone/>
            </a:pPr>
            <a:r>
              <a:rPr lang="en-US" sz="2000"/>
              <a:t>3. The third attribute of the training experience is how well it represents the distribution of examples over which the final system performance P must be measured. </a:t>
            </a:r>
          </a:p>
          <a:p>
            <a:pPr lvl="1" indent="-342900" algn="just">
              <a:buFont typeface="+mj-lt"/>
              <a:buAutoNum type="arabicPeriod"/>
            </a:pPr>
            <a:r>
              <a:rPr lang="en-US" sz="2000"/>
              <a:t>Learning is most reliable when the training examples follow a distribution similar to that of future test examples. </a:t>
            </a:r>
          </a:p>
          <a:p>
            <a:pPr lvl="1" indent="-342900" algn="just">
              <a:buFont typeface="+mj-lt"/>
              <a:buAutoNum type="arabicPeriod"/>
            </a:pPr>
            <a:r>
              <a:rPr lang="en-US" sz="2000"/>
              <a:t>In checkers learning scenario the performance matrix P is the percent of games the system within world tournament. </a:t>
            </a:r>
          </a:p>
          <a:p>
            <a:pPr lvl="1" indent="-342900" algn="just">
              <a:buFont typeface="+mj-lt"/>
              <a:buAutoNum type="arabicPeriod"/>
            </a:pPr>
            <a:r>
              <a:rPr lang="en-US" sz="2000"/>
              <a:t>If the training experience is done only games played to itself the problem is the experience is not distributed to the unexpected situation. </a:t>
            </a:r>
          </a:p>
          <a:p>
            <a:pPr marL="400050" lvl="1" indent="0" algn="just">
              <a:buNone/>
            </a:pPr>
            <a:r>
              <a:rPr lang="en-US" sz="2000"/>
              <a:t>Unexpected situation like: There are different checker champion with different board states or moves. </a:t>
            </a:r>
          </a:p>
        </p:txBody>
      </p:sp>
      <p:sp>
        <p:nvSpPr>
          <p:cNvPr id="2" name="Footer Placeholder 1">
            <a:extLst>
              <a:ext uri="{FF2B5EF4-FFF2-40B4-BE49-F238E27FC236}">
                <a16:creationId xmlns:a16="http://schemas.microsoft.com/office/drawing/2014/main" id="{618449CB-7733-0B08-D6F2-C6855F5BB6EB}"/>
              </a:ext>
            </a:extLst>
          </p:cNvPr>
          <p:cNvSpPr>
            <a:spLocks noGrp="1"/>
          </p:cNvSpPr>
          <p:nvPr>
            <p:ph type="ftr" sz="quarter" idx="11"/>
          </p:nvPr>
        </p:nvSpPr>
        <p:spPr>
          <a:xfrm>
            <a:off x="1371600" y="6334284"/>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34D658D8-748C-8044-BAEB-108DE9A33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1062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CFC5BA-0110-43DF-B220-926A3826775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914400"/>
            <a:ext cx="8229600" cy="5257800"/>
          </a:xfrm>
        </p:spPr>
        <p:txBody>
          <a:bodyPr>
            <a:normAutofit fontScale="92500" lnSpcReduction="10000"/>
          </a:bodyPr>
          <a:lstStyle/>
          <a:p>
            <a:pPr marL="0" indent="0">
              <a:buNone/>
            </a:pPr>
            <a:r>
              <a:rPr lang="en-US" sz="2400" b="1"/>
              <a:t>A checkers learning problem:</a:t>
            </a:r>
          </a:p>
          <a:p>
            <a:r>
              <a:rPr lang="en-US" sz="2400"/>
              <a:t>Task T: playing checkers</a:t>
            </a:r>
          </a:p>
          <a:p>
            <a:r>
              <a:rPr lang="en-US" sz="2400"/>
              <a:t>Performance measure </a:t>
            </a:r>
            <a:r>
              <a:rPr lang="en-US" sz="2400" b="1" i="1"/>
              <a:t>P: </a:t>
            </a:r>
            <a:r>
              <a:rPr lang="en-US" sz="2400"/>
              <a:t>percent of games won in the world tournament</a:t>
            </a:r>
          </a:p>
          <a:p>
            <a:r>
              <a:rPr lang="en-US" sz="2400"/>
              <a:t>Training experience E: games played against itself</a:t>
            </a:r>
          </a:p>
          <a:p>
            <a:r>
              <a:rPr lang="en-US" sz="2400"/>
              <a:t>In order to complete the design of the learning system, we must now choose</a:t>
            </a:r>
          </a:p>
          <a:p>
            <a:pPr marL="0" indent="0">
              <a:buNone/>
            </a:pPr>
            <a:r>
              <a:rPr lang="en-US" sz="2400" b="1"/>
              <a:t>	1. </a:t>
            </a:r>
            <a:r>
              <a:rPr lang="en-US" sz="2400"/>
              <a:t>the exact type of knowledge to be, learned</a:t>
            </a:r>
          </a:p>
          <a:p>
            <a:pPr marL="0" indent="0">
              <a:buNone/>
            </a:pPr>
            <a:r>
              <a:rPr lang="en-US" sz="2400" b="1"/>
              <a:t>	2. </a:t>
            </a:r>
            <a:r>
              <a:rPr lang="en-US" sz="2400"/>
              <a:t>a representation for this target knowledge</a:t>
            </a:r>
          </a:p>
          <a:p>
            <a:pPr marL="0" indent="0">
              <a:buNone/>
            </a:pPr>
            <a:r>
              <a:rPr lang="en-US" sz="2400"/>
              <a:t>	</a:t>
            </a:r>
            <a:r>
              <a:rPr lang="en-US" sz="2400" b="1"/>
              <a:t>3.</a:t>
            </a:r>
            <a:r>
              <a:rPr lang="en-US" sz="2400"/>
              <a:t> a learning mechanism</a:t>
            </a:r>
          </a:p>
          <a:p>
            <a:pPr marL="0" indent="0">
              <a:buNone/>
            </a:pPr>
            <a:endParaRPr lang="en-US" sz="2400"/>
          </a:p>
          <a:p>
            <a:pPr marL="0" indent="0">
              <a:buNone/>
            </a:pPr>
            <a:endParaRPr lang="en-US" sz="2400"/>
          </a:p>
          <a:p>
            <a:pPr marL="0" indent="0">
              <a:buNone/>
            </a:pPr>
            <a:r>
              <a:rPr lang="en-US" sz="2400"/>
              <a:t>(For learning to play checkers watch the video</a:t>
            </a:r>
          </a:p>
          <a:p>
            <a:pPr marL="0" indent="0">
              <a:buNone/>
            </a:pPr>
            <a:r>
              <a:rPr lang="en-US" sz="2400">
                <a:hlinkClick r:id="rId2"/>
              </a:rPr>
              <a:t>https://www.youtube.com/watch?v=m0drB0cx8pQ</a:t>
            </a:r>
            <a:r>
              <a:rPr lang="en-US" sz="2400"/>
              <a:t> )</a:t>
            </a:r>
          </a:p>
          <a:p>
            <a:pPr marL="0" indent="0">
              <a:buNone/>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20F04555-92EF-0AEE-21DD-6EEAD7E432B3}"/>
              </a:ext>
            </a:extLst>
          </p:cNvPr>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80C34CB3-B7F3-86D5-61D7-302F02365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1779938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F91241-9A31-4AB0-9E98-41894387A2F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a:t>2. Choosing the Target Function:</a:t>
            </a:r>
          </a:p>
          <a:p>
            <a:pPr algn="just"/>
            <a:r>
              <a:rPr lang="en-US" sz="2400"/>
              <a:t>The next design choice is to determine exactly what type of knowledge will be learned and how this will be used by the performance of a program.</a:t>
            </a:r>
          </a:p>
          <a:p>
            <a:pPr algn="just"/>
            <a:r>
              <a:rPr lang="en-US" sz="2400"/>
              <a:t>Let us begin with a checkers-playing program that can generate the </a:t>
            </a:r>
            <a:r>
              <a:rPr lang="en-US" sz="2400" b="1" i="1"/>
              <a:t>legal </a:t>
            </a:r>
            <a:r>
              <a:rPr lang="en-US" sz="2400"/>
              <a:t>moves from any board state. </a:t>
            </a:r>
          </a:p>
          <a:p>
            <a:pPr algn="just"/>
            <a:r>
              <a:rPr lang="en-US" sz="2400"/>
              <a:t>The program needs only to learn how to choose the </a:t>
            </a:r>
            <a:r>
              <a:rPr lang="en-US" sz="2400" b="1" i="1"/>
              <a:t>best </a:t>
            </a:r>
            <a:r>
              <a:rPr lang="en-US" sz="2400"/>
              <a:t>move from among these legal moves.</a:t>
            </a:r>
          </a:p>
          <a:p>
            <a:pPr algn="just"/>
            <a:r>
              <a:rPr lang="en-US" sz="2400" b="1"/>
              <a:t>Priori: </a:t>
            </a:r>
            <a:r>
              <a:rPr lang="en-US" sz="2400"/>
              <a:t>Legal moves that define large space or best results at the long stretch is called priori. </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A73B411A-5D9F-F90C-812A-45B7560110BE}"/>
              </a:ext>
            </a:extLst>
          </p:cNvPr>
          <p:cNvSpPr>
            <a:spLocks noGrp="1"/>
          </p:cNvSpPr>
          <p:nvPr>
            <p:ph type="ftr" sz="quarter" idx="11"/>
          </p:nvPr>
        </p:nvSpPr>
        <p:spPr>
          <a:xfrm>
            <a:off x="1371600" y="6356349"/>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33F614E3-4D5D-A57E-C997-09EDB73FA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177993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CDD143-E4BC-4614-9438-42E7514E731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685800" y="1185357"/>
                <a:ext cx="8229600" cy="4602163"/>
              </a:xfrm>
            </p:spPr>
            <p:txBody>
              <a:bodyPr>
                <a:normAutofit fontScale="92500" lnSpcReduction="20000"/>
              </a:bodyPr>
              <a:lstStyle/>
              <a:p>
                <a:pPr marL="12700" indent="0">
                  <a:lnSpc>
                    <a:spcPct val="150000"/>
                  </a:lnSpc>
                  <a:spcBef>
                    <a:spcPts val="95"/>
                  </a:spcBef>
                  <a:buClr>
                    <a:schemeClr val="tx1"/>
                  </a:buClr>
                  <a:buSzPct val="93181"/>
                  <a:buNone/>
                  <a:tabLst>
                    <a:tab pos="286385" algn="l"/>
                    <a:tab pos="287020" algn="l"/>
                  </a:tabLst>
                </a:pPr>
                <a:r>
                  <a:rPr lang="en-US" sz="2400" b="1"/>
                  <a:t>2. Choosing the Target Function:</a:t>
                </a:r>
              </a:p>
              <a:p>
                <a:pPr marL="355600">
                  <a:lnSpc>
                    <a:spcPct val="150000"/>
                  </a:lnSpc>
                  <a:spcBef>
                    <a:spcPts val="95"/>
                  </a:spcBef>
                  <a:buClr>
                    <a:schemeClr val="tx1"/>
                  </a:buClr>
                  <a:buSzPct val="93181"/>
                  <a:tabLst>
                    <a:tab pos="286385" algn="l"/>
                    <a:tab pos="287020" algn="l"/>
                  </a:tabLst>
                </a:pPr>
                <a:r>
                  <a:rPr lang="en-US" sz="2200"/>
                  <a:t>A function that chooses the best move for any given board state is called </a:t>
                </a:r>
                <a:r>
                  <a:rPr lang="en-US" sz="2200" b="1"/>
                  <a:t>Target Function</a:t>
                </a:r>
                <a:r>
                  <a:rPr lang="en-US" sz="2200"/>
                  <a:t>.</a:t>
                </a:r>
              </a:p>
              <a:p>
                <a:pPr marL="12700" indent="0">
                  <a:lnSpc>
                    <a:spcPct val="150000"/>
                  </a:lnSpc>
                  <a:spcBef>
                    <a:spcPts val="95"/>
                  </a:spcBef>
                  <a:buClr>
                    <a:schemeClr val="tx1"/>
                  </a:buClr>
                  <a:buSzPct val="93181"/>
                  <a:buNone/>
                  <a:tabLst>
                    <a:tab pos="286385" algn="l"/>
                    <a:tab pos="287020" algn="l"/>
                  </a:tabLst>
                </a:pPr>
                <a:endParaRPr lang="en-US" sz="2200"/>
              </a:p>
              <a:p>
                <a:pPr marL="12700" indent="0">
                  <a:lnSpc>
                    <a:spcPct val="150000"/>
                  </a:lnSpc>
                  <a:spcBef>
                    <a:spcPts val="95"/>
                  </a:spcBef>
                  <a:buClr>
                    <a:schemeClr val="tx1"/>
                  </a:buClr>
                  <a:buSzPct val="93181"/>
                  <a:buNone/>
                  <a:tabLst>
                    <a:tab pos="286385" algn="l"/>
                    <a:tab pos="287020" algn="l"/>
                  </a:tabLst>
                </a:pPr>
                <a:r>
                  <a:rPr lang="en-US" sz="2200"/>
                  <a:t>There are two types of Target Function discussed here.</a:t>
                </a:r>
              </a:p>
              <a:p>
                <a:pPr marL="355600">
                  <a:lnSpc>
                    <a:spcPct val="150000"/>
                  </a:lnSpc>
                  <a:spcBef>
                    <a:spcPts val="95"/>
                  </a:spcBef>
                  <a:buClr>
                    <a:schemeClr val="tx1"/>
                  </a:buClr>
                  <a:buSzPct val="93181"/>
                  <a:tabLst>
                    <a:tab pos="286385" algn="l"/>
                    <a:tab pos="287020" algn="l"/>
                  </a:tabLst>
                </a:pPr>
                <a:r>
                  <a:rPr lang="en-US" sz="2200" b="1"/>
                  <a:t>Choose Move</a:t>
                </a:r>
              </a:p>
              <a:p>
                <a:pPr marL="355600">
                  <a:lnSpc>
                    <a:spcPct val="150000"/>
                  </a:lnSpc>
                  <a:spcBef>
                    <a:spcPts val="95"/>
                  </a:spcBef>
                  <a:buClr>
                    <a:schemeClr val="tx1"/>
                  </a:buClr>
                  <a:buSzPct val="93181"/>
                  <a:tabLst>
                    <a:tab pos="286385" algn="l"/>
                    <a:tab pos="287020" algn="l"/>
                  </a:tabLst>
                </a:pPr>
                <a:r>
                  <a:rPr lang="en-US" sz="2200" b="1"/>
                  <a:t>Evaluation Function</a:t>
                </a:r>
              </a:p>
              <a:p>
                <a:pPr marL="755650" lvl="1">
                  <a:lnSpc>
                    <a:spcPct val="150000"/>
                  </a:lnSpc>
                  <a:spcBef>
                    <a:spcPts val="95"/>
                  </a:spcBef>
                  <a:buClr>
                    <a:schemeClr val="tx1"/>
                  </a:buClr>
                  <a:buSzPct val="93181"/>
                  <a:tabLst>
                    <a:tab pos="286385" algn="l"/>
                    <a:tab pos="287020" algn="l"/>
                  </a:tabLst>
                </a:pPr>
                <a:r>
                  <a:rPr lang="en-US" sz="1800"/>
                  <a:t>Non Operational definition</a:t>
                </a:r>
              </a:p>
              <a:p>
                <a:pPr marL="755650" lvl="1">
                  <a:lnSpc>
                    <a:spcPct val="150000"/>
                  </a:lnSpc>
                  <a:spcBef>
                    <a:spcPts val="95"/>
                  </a:spcBef>
                  <a:buClr>
                    <a:schemeClr val="tx1"/>
                  </a:buClr>
                  <a:buSzPct val="93181"/>
                  <a:tabLst>
                    <a:tab pos="286385" algn="l"/>
                    <a:tab pos="287020" algn="l"/>
                  </a:tabLst>
                </a:pPr>
                <a:r>
                  <a:rPr lang="en-US" sz="1800"/>
                  <a:t>Operational Definition </a:t>
                </a:r>
              </a:p>
              <a:p>
                <a:pPr marL="755650" lvl="1">
                  <a:lnSpc>
                    <a:spcPct val="150000"/>
                  </a:lnSpc>
                  <a:spcBef>
                    <a:spcPts val="95"/>
                  </a:spcBef>
                  <a:buClr>
                    <a:schemeClr val="tx1"/>
                  </a:buClr>
                  <a:buSzPct val="93181"/>
                  <a:tabLst>
                    <a:tab pos="286385" algn="l"/>
                    <a:tab pos="287020" algn="l"/>
                  </a:tabLst>
                </a:pPr>
                <a:r>
                  <a:rPr lang="en-US" sz="1800"/>
                  <a:t>Target Definition: v</a:t>
                </a:r>
              </a:p>
              <a:p>
                <a:pPr marL="755650" lvl="1">
                  <a:lnSpc>
                    <a:spcPct val="150000"/>
                  </a:lnSpc>
                  <a:spcBef>
                    <a:spcPts val="95"/>
                  </a:spcBef>
                  <a:buClr>
                    <a:schemeClr val="tx1"/>
                  </a:buClr>
                  <a:buSzPct val="93181"/>
                  <a:tabLst>
                    <a:tab pos="286385" algn="l"/>
                    <a:tab pos="287020" algn="l"/>
                  </a:tabLst>
                </a:pPr>
                <a:r>
                  <a:rPr lang="en-US" sz="1800"/>
                  <a:t>Target Function Approximation </a:t>
                </a:r>
                <a14:m>
                  <m:oMath xmlns:m="http://schemas.openxmlformats.org/officeDocument/2006/math">
                    <m:acc>
                      <m:accPr>
                        <m:chr m:val="̂"/>
                        <m:ctrlPr>
                          <a:rPr lang="en-US" sz="1800" i="1" dirty="0" smtClean="0">
                            <a:latin typeface="Cambria Math" panose="02040503050406030204" pitchFamily="18" charset="0"/>
                          </a:rPr>
                        </m:ctrlPr>
                      </m:accPr>
                      <m:e>
                        <m:r>
                          <a:rPr lang="en-IN" sz="1800" i="1" dirty="0">
                            <a:latin typeface="Cambria Math" panose="02040503050406030204" pitchFamily="18" charset="0"/>
                          </a:rPr>
                          <m:t>𝑣</m:t>
                        </m:r>
                      </m:e>
                    </m:acc>
                  </m:oMath>
                </a14:m>
                <a:r>
                  <a:rPr lang="en-US" sz="1800"/>
                  <a:t> </a:t>
                </a:r>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685800" y="1185357"/>
                <a:ext cx="8229600" cy="4602163"/>
              </a:xfrm>
              <a:blipFill>
                <a:blip r:embed="rId2"/>
                <a:stretch>
                  <a:fillRect l="-815"/>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FE709D0-6EFE-9480-7A07-6092B8FCEEF0}"/>
              </a:ext>
            </a:extLst>
          </p:cNvPr>
          <p:cNvSpPr>
            <a:spLocks noGrp="1"/>
          </p:cNvSpPr>
          <p:nvPr>
            <p:ph type="ftr" sz="quarter" idx="11"/>
          </p:nvPr>
        </p:nvSpPr>
        <p:spPr>
          <a:xfrm>
            <a:off x="1371600" y="6299972"/>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1049CB70-7DC0-FE8C-A0C1-4EF1826E1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2722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6EF4FC-A296-4E6F-8122-D4ED07251415}" type="datetime1">
              <a:rPr lang="en-US" smtClean="0"/>
              <a:t>2/14/2024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a:effectLst/>
                <a:latin typeface="Calibri" panose="020F0502020204030204" pitchFamily="34" charset="0"/>
                <a:ea typeface="Calibri" panose="020F0502020204030204" pitchFamily="34" charset="0"/>
                <a:cs typeface="Mangal" panose="02040503050203030202" pitchFamily="18" charset="0"/>
              </a:rPr>
              <a:t>Program Specific Outcomes</a:t>
            </a:r>
            <a:endParaRPr kumimoji="0" lang="en-US" sz="3200" b="0" i="0" u="none" strike="noStrike" kern="1200" cap="none" spc="0" normalizeH="0" baseline="0" noProof="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738312"/>
            <a:ext cx="8229600" cy="4983163"/>
          </a:xfrm>
        </p:spPr>
        <p:txBody>
          <a:bodyPr>
            <a:normAutofit/>
          </a:bodyPr>
          <a:lstStyle/>
          <a:p>
            <a:pPr algn="just"/>
            <a:r>
              <a:rPr lang="en-US" sz="2800" b="1" dirty="0"/>
              <a:t>PSO1</a:t>
            </a:r>
            <a:r>
              <a:rPr lang="en-US" sz="2800" dirty="0"/>
              <a:t>-Apply Artificial Intelligence and its applications to design intelligent systems for the betterment of society.</a:t>
            </a:r>
          </a:p>
          <a:p>
            <a:pPr algn="just"/>
            <a:r>
              <a:rPr lang="en-US" sz="2800" b="1" dirty="0"/>
              <a:t>PSO2</a:t>
            </a:r>
            <a:r>
              <a:rPr lang="en-US" sz="2800" dirty="0"/>
              <a:t>-Develop AI-based innovative solutions demonstrating research, entrepreneurship, professional ethics, and communication skills.</a:t>
            </a:r>
          </a:p>
          <a:p>
            <a:pPr algn="just"/>
            <a:r>
              <a:rPr lang="en-US" sz="2800" b="1" dirty="0"/>
              <a:t>PSO3</a:t>
            </a:r>
            <a:r>
              <a:rPr lang="en-US" sz="2800" dirty="0"/>
              <a:t>-Demonstrate competency in AI by working in a team and engaging in life-long learning.	</a:t>
            </a:r>
          </a:p>
          <a:p>
            <a:pPr marL="0" indent="0" algn="just">
              <a:buNone/>
            </a:pPr>
            <a:endParaRPr lang="en-US" dirty="0"/>
          </a:p>
        </p:txBody>
      </p:sp>
      <p:pic>
        <p:nvPicPr>
          <p:cNvPr id="2" name="Picture 1">
            <a:extLst>
              <a:ext uri="{FF2B5EF4-FFF2-40B4-BE49-F238E27FC236}">
                <a16:creationId xmlns:a16="http://schemas.microsoft.com/office/drawing/2014/main" id="{EB25D4FE-35BC-2208-82F6-6CCC565EA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9695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4A941-F128-4978-B73C-F87E32CE8B80}"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a:t>Choose Move Target Function:</a:t>
            </a:r>
          </a:p>
          <a:p>
            <a:pPr marL="12700" indent="0">
              <a:lnSpc>
                <a:spcPct val="150000"/>
              </a:lnSpc>
              <a:spcBef>
                <a:spcPts val="95"/>
              </a:spcBef>
              <a:buClr>
                <a:schemeClr val="tx1"/>
              </a:buClr>
              <a:buSzPct val="93181"/>
              <a:buNone/>
              <a:tabLst>
                <a:tab pos="286385" algn="l"/>
                <a:tab pos="287020" algn="l"/>
              </a:tabLst>
            </a:pPr>
            <a:endParaRPr lang="en-US" sz="2400" b="1"/>
          </a:p>
          <a:p>
            <a:pPr marL="287020" indent="-274320">
              <a:lnSpc>
                <a:spcPct val="150000"/>
              </a:lnSpc>
              <a:spcBef>
                <a:spcPts val="95"/>
              </a:spcBef>
              <a:buClr>
                <a:schemeClr val="tx1"/>
              </a:buClr>
              <a:buSzPct val="93181"/>
              <a:tabLst>
                <a:tab pos="286385" algn="l"/>
                <a:tab pos="287020" algn="l"/>
              </a:tabLst>
            </a:pPr>
            <a:r>
              <a:rPr lang="en-US" sz="2200"/>
              <a:t>Choose move is represented as target function</a:t>
            </a:r>
          </a:p>
          <a:p>
            <a:pPr marL="287020" indent="-274320">
              <a:lnSpc>
                <a:spcPct val="150000"/>
              </a:lnSpc>
              <a:spcBef>
                <a:spcPts val="95"/>
              </a:spcBef>
              <a:buClr>
                <a:schemeClr val="tx1"/>
              </a:buClr>
              <a:buSzPct val="93181"/>
              <a:tabLst>
                <a:tab pos="286385" algn="l"/>
                <a:tab pos="287020" algn="l"/>
              </a:tabLst>
            </a:pPr>
            <a:r>
              <a:rPr lang="en-US" sz="2200" err="1"/>
              <a:t>ChooseMove</a:t>
            </a:r>
            <a:r>
              <a:rPr lang="en-US" sz="2200"/>
              <a:t>: </a:t>
            </a:r>
            <a:r>
              <a:rPr lang="en-US" sz="2200" b="1"/>
              <a:t>B→M</a:t>
            </a:r>
          </a:p>
          <a:p>
            <a:pPr marL="287020" indent="-274320">
              <a:lnSpc>
                <a:spcPct val="150000"/>
              </a:lnSpc>
              <a:spcBef>
                <a:spcPts val="95"/>
              </a:spcBef>
              <a:buClr>
                <a:schemeClr val="tx1"/>
              </a:buClr>
              <a:buSzPct val="93181"/>
              <a:tabLst>
                <a:tab pos="286385" algn="l"/>
                <a:tab pos="287020" algn="l"/>
              </a:tabLst>
            </a:pPr>
            <a:r>
              <a:rPr lang="en-US" sz="2200"/>
              <a:t>This accepts as input of board from the set of legal board states B </a:t>
            </a:r>
          </a:p>
          <a:p>
            <a:pPr marL="287020" indent="-274320">
              <a:lnSpc>
                <a:spcPct val="150000"/>
              </a:lnSpc>
              <a:spcBef>
                <a:spcPts val="95"/>
              </a:spcBef>
              <a:buClr>
                <a:schemeClr val="tx1"/>
              </a:buClr>
              <a:buSzPct val="93181"/>
              <a:tabLst>
                <a:tab pos="286385" algn="l"/>
                <a:tab pos="287020" algn="l"/>
              </a:tabLst>
            </a:pPr>
            <a:r>
              <a:rPr lang="en-US" sz="2200"/>
              <a:t>Produces as output some move from the </a:t>
            </a:r>
            <a:r>
              <a:rPr lang="en-US" sz="2200" b="1"/>
              <a:t>set of legal move M</a:t>
            </a:r>
            <a:r>
              <a:rPr lang="en-US" sz="2200"/>
              <a:t>. </a:t>
            </a:r>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36EEEE1B-277F-1A7E-583C-8C0A5A23488E}"/>
              </a:ext>
            </a:extLst>
          </p:cNvPr>
          <p:cNvSpPr>
            <a:spLocks noGrp="1"/>
          </p:cNvSpPr>
          <p:nvPr>
            <p:ph type="ftr" sz="quarter" idx="11"/>
          </p:nvPr>
        </p:nvSpPr>
        <p:spPr>
          <a:xfrm>
            <a:off x="1371600" y="6341110"/>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C06778CC-F2FB-B3D7-6732-5DA3BC74C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55682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626152-2733-4D0C-8D14-50CCFE39E63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457200" y="1127918"/>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a:t>Choose Move Target Function:</a:t>
            </a:r>
          </a:p>
          <a:p>
            <a:pPr marL="12700" indent="0">
              <a:lnSpc>
                <a:spcPct val="150000"/>
              </a:lnSpc>
              <a:spcBef>
                <a:spcPts val="95"/>
              </a:spcBef>
              <a:buClr>
                <a:schemeClr val="tx1"/>
              </a:buClr>
              <a:buSzPct val="93181"/>
              <a:buNone/>
              <a:tabLst>
                <a:tab pos="286385" algn="l"/>
                <a:tab pos="287020" algn="l"/>
              </a:tabLst>
            </a:pPr>
            <a:r>
              <a:rPr lang="en-US" sz="2200" b="1"/>
              <a:t>Choose Move Drawback: </a:t>
            </a:r>
          </a:p>
          <a:p>
            <a:pPr marL="287020" indent="-274320">
              <a:lnSpc>
                <a:spcPct val="150000"/>
              </a:lnSpc>
              <a:spcBef>
                <a:spcPts val="95"/>
              </a:spcBef>
              <a:buClr>
                <a:schemeClr val="tx1"/>
              </a:buClr>
              <a:buSzPct val="93181"/>
              <a:tabLst>
                <a:tab pos="286385" algn="l"/>
                <a:tab pos="287020" algn="l"/>
              </a:tabLst>
            </a:pPr>
            <a:r>
              <a:rPr lang="en-US" sz="2200"/>
              <a:t>Choose move target function will turn out to be very difficult to learn when indirect training experience is available in the system. </a:t>
            </a:r>
          </a:p>
        </p:txBody>
      </p:sp>
      <p:sp>
        <p:nvSpPr>
          <p:cNvPr id="2" name="Footer Placeholder 1">
            <a:extLst>
              <a:ext uri="{FF2B5EF4-FFF2-40B4-BE49-F238E27FC236}">
                <a16:creationId xmlns:a16="http://schemas.microsoft.com/office/drawing/2014/main" id="{3F1C1486-5EFF-77FF-E805-EC0B0DA3296C}"/>
              </a:ext>
            </a:extLst>
          </p:cNvPr>
          <p:cNvSpPr>
            <a:spLocks noGrp="1"/>
          </p:cNvSpPr>
          <p:nvPr>
            <p:ph type="ftr" sz="quarter" idx="11"/>
          </p:nvPr>
        </p:nvSpPr>
        <p:spPr>
          <a:xfrm>
            <a:off x="1371600" y="6402894"/>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7B9AE675-0909-1598-381B-915003769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3277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9BBCC3-2B92-4F03-AF97-A9E12268FA8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marL="12700" indent="0">
              <a:lnSpc>
                <a:spcPct val="150000"/>
              </a:lnSpc>
              <a:spcBef>
                <a:spcPts val="95"/>
              </a:spcBef>
              <a:buClr>
                <a:schemeClr val="tx1"/>
              </a:buClr>
              <a:buSzPct val="93181"/>
              <a:buNone/>
              <a:tabLst>
                <a:tab pos="286385" algn="l"/>
                <a:tab pos="287020" algn="l"/>
              </a:tabLst>
            </a:pPr>
            <a:r>
              <a:rPr lang="en-US" sz="2400" b="1"/>
              <a:t>2. Choosing the Target Function:</a:t>
            </a:r>
          </a:p>
          <a:p>
            <a:pPr marL="12700" indent="0">
              <a:lnSpc>
                <a:spcPct val="150000"/>
              </a:lnSpc>
              <a:spcBef>
                <a:spcPts val="95"/>
              </a:spcBef>
              <a:buClr>
                <a:schemeClr val="tx1"/>
              </a:buClr>
              <a:buSzPct val="93181"/>
              <a:buNone/>
              <a:tabLst>
                <a:tab pos="286385" algn="l"/>
                <a:tab pos="287020" algn="l"/>
              </a:tabLst>
            </a:pPr>
            <a:endParaRPr lang="en-US" sz="2400" b="1"/>
          </a:p>
          <a:p>
            <a:pPr marL="12700" indent="0">
              <a:lnSpc>
                <a:spcPct val="150000"/>
              </a:lnSpc>
              <a:spcBef>
                <a:spcPts val="95"/>
              </a:spcBef>
              <a:buClr>
                <a:schemeClr val="tx1"/>
              </a:buClr>
              <a:buSzPct val="93181"/>
              <a:buNone/>
              <a:tabLst>
                <a:tab pos="286385" algn="l"/>
                <a:tab pos="287020" algn="l"/>
              </a:tabLst>
            </a:pPr>
            <a:r>
              <a:rPr lang="en-US" sz="2400" b="1"/>
              <a:t>Evaluation Target Function: </a:t>
            </a:r>
          </a:p>
          <a:p>
            <a:pPr marL="355600">
              <a:lnSpc>
                <a:spcPct val="150000"/>
              </a:lnSpc>
              <a:spcBef>
                <a:spcPts val="95"/>
              </a:spcBef>
              <a:buClr>
                <a:schemeClr val="tx1"/>
              </a:buClr>
              <a:buSzPct val="93181"/>
              <a:tabLst>
                <a:tab pos="286385" algn="l"/>
                <a:tab pos="287020" algn="l"/>
              </a:tabLst>
            </a:pPr>
            <a:endParaRPr lang="en-US" sz="2400" b="1"/>
          </a:p>
          <a:p>
            <a:pPr marL="355600">
              <a:lnSpc>
                <a:spcPct val="150000"/>
              </a:lnSpc>
              <a:spcBef>
                <a:spcPts val="95"/>
              </a:spcBef>
              <a:buClr>
                <a:schemeClr val="tx1"/>
              </a:buClr>
              <a:buSzPct val="93181"/>
              <a:tabLst>
                <a:tab pos="286385" algn="l"/>
                <a:tab pos="287020" algn="l"/>
              </a:tabLst>
            </a:pPr>
            <a:r>
              <a:rPr lang="en-US" sz="2400"/>
              <a:t>Assigns a numerical score to any given bard state. </a:t>
            </a:r>
          </a:p>
          <a:p>
            <a:pPr marL="355600">
              <a:lnSpc>
                <a:spcPct val="150000"/>
              </a:lnSpc>
              <a:spcBef>
                <a:spcPts val="95"/>
              </a:spcBef>
              <a:buClr>
                <a:schemeClr val="tx1"/>
              </a:buClr>
              <a:buSzPct val="93181"/>
              <a:tabLst>
                <a:tab pos="286385" algn="l"/>
                <a:tab pos="287020" algn="l"/>
              </a:tabLst>
            </a:pPr>
            <a:r>
              <a:rPr lang="en-US" sz="2400" b="1"/>
              <a:t>Target Function V   </a:t>
            </a:r>
          </a:p>
          <a:p>
            <a:pPr marL="355600">
              <a:lnSpc>
                <a:spcPct val="150000"/>
              </a:lnSpc>
              <a:spcBef>
                <a:spcPts val="95"/>
              </a:spcBef>
              <a:buClr>
                <a:schemeClr val="tx1"/>
              </a:buClr>
              <a:buSzPct val="93181"/>
              <a:tabLst>
                <a:tab pos="286385" algn="l"/>
                <a:tab pos="287020" algn="l"/>
              </a:tabLst>
            </a:pPr>
            <a:r>
              <a:rPr lang="en-US" sz="2400" b="1"/>
              <a:t>Notion V: </a:t>
            </a:r>
            <a:r>
              <a:rPr lang="en-US" sz="2400"/>
              <a:t>B→R</a:t>
            </a:r>
          </a:p>
          <a:p>
            <a:pPr marL="355600">
              <a:lnSpc>
                <a:spcPct val="150000"/>
              </a:lnSpc>
              <a:spcBef>
                <a:spcPts val="95"/>
              </a:spcBef>
              <a:buClr>
                <a:schemeClr val="tx1"/>
              </a:buClr>
              <a:buSzPct val="93181"/>
              <a:tabLst>
                <a:tab pos="286385" algn="l"/>
                <a:tab pos="287020" algn="l"/>
              </a:tabLst>
            </a:pPr>
            <a:r>
              <a:rPr lang="en-US" sz="2400"/>
              <a:t>V maps to any legal board state from the set B to some real value. </a:t>
            </a:r>
          </a:p>
          <a:p>
            <a:pPr marL="355600">
              <a:lnSpc>
                <a:spcPct val="150000"/>
              </a:lnSpc>
              <a:spcBef>
                <a:spcPts val="95"/>
              </a:spcBef>
              <a:buClr>
                <a:schemeClr val="tx1"/>
              </a:buClr>
              <a:buSzPct val="93181"/>
              <a:tabLst>
                <a:tab pos="286385" algn="l"/>
                <a:tab pos="287020" algn="l"/>
              </a:tabLst>
            </a:pPr>
            <a:r>
              <a:rPr lang="en-US" sz="2400"/>
              <a:t>If R is higher better results. </a:t>
            </a:r>
          </a:p>
        </p:txBody>
      </p:sp>
      <p:sp>
        <p:nvSpPr>
          <p:cNvPr id="2" name="Footer Placeholder 1">
            <a:extLst>
              <a:ext uri="{FF2B5EF4-FFF2-40B4-BE49-F238E27FC236}">
                <a16:creationId xmlns:a16="http://schemas.microsoft.com/office/drawing/2014/main" id="{F09573FF-C388-A9AB-65EB-4FF430034E18}"/>
              </a:ext>
            </a:extLst>
          </p:cNvPr>
          <p:cNvSpPr>
            <a:spLocks noGrp="1"/>
          </p:cNvSpPr>
          <p:nvPr>
            <p:ph type="ftr" sz="quarter" idx="11"/>
          </p:nvPr>
        </p:nvSpPr>
        <p:spPr>
          <a:xfrm>
            <a:off x="1371600" y="6365427"/>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C4DE2FC9-5420-4CF1-8C94-68B26E53F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46047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A6BC-78D2-4BE3-A8AB-05C0A1B6B9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05A237-DCD0-43E8-96AD-5734D4FB4F0F}"/>
              </a:ext>
            </a:extLst>
          </p:cNvPr>
          <p:cNvSpPr>
            <a:spLocks noGrp="1"/>
          </p:cNvSpPr>
          <p:nvPr>
            <p:ph idx="1"/>
          </p:nvPr>
        </p:nvSpPr>
        <p:spPr/>
        <p:txBody>
          <a:bodyPr/>
          <a:lstStyle/>
          <a:p>
            <a:r>
              <a:rPr lang="en-IN"/>
              <a:t>Move 1: 1(M),(R) </a:t>
            </a:r>
          </a:p>
          <a:p>
            <a:r>
              <a:rPr lang="en-IN"/>
              <a:t>Move 2(Opponent Cut): 5</a:t>
            </a:r>
          </a:p>
          <a:p>
            <a:r>
              <a:rPr lang="en-IN"/>
              <a:t>Move3: (yourself Cut): -5</a:t>
            </a:r>
          </a:p>
          <a:p>
            <a:r>
              <a:rPr lang="en-IN"/>
              <a:t>F(x)= M1+M2+M3+M4…….</a:t>
            </a:r>
          </a:p>
          <a:p>
            <a:r>
              <a:rPr lang="en-IN"/>
              <a:t>F(x) = V(b’) </a:t>
            </a:r>
          </a:p>
        </p:txBody>
      </p:sp>
      <p:sp>
        <p:nvSpPr>
          <p:cNvPr id="4" name="Date Placeholder 3">
            <a:extLst>
              <a:ext uri="{FF2B5EF4-FFF2-40B4-BE49-F238E27FC236}">
                <a16:creationId xmlns:a16="http://schemas.microsoft.com/office/drawing/2014/main" id="{4B0C12EA-2E6C-48ED-8BD4-DCFB6ADFF5C7}"/>
              </a:ext>
            </a:extLst>
          </p:cNvPr>
          <p:cNvSpPr>
            <a:spLocks noGrp="1"/>
          </p:cNvSpPr>
          <p:nvPr>
            <p:ph type="dt" sz="half" idx="10"/>
          </p:nvPr>
        </p:nvSpPr>
        <p:spPr/>
        <p:txBody>
          <a:bodyPr/>
          <a:lstStyle/>
          <a:p>
            <a:fld id="{475781DE-6A15-4788-80C8-ECE50AE68C04}" type="datetime1">
              <a:rPr lang="en-US" smtClean="0"/>
              <a:t>2/14/2024</a:t>
            </a:fld>
            <a:endParaRPr lang="en-US"/>
          </a:p>
        </p:txBody>
      </p:sp>
      <p:sp>
        <p:nvSpPr>
          <p:cNvPr id="5" name="Footer Placeholder 4">
            <a:extLst>
              <a:ext uri="{FF2B5EF4-FFF2-40B4-BE49-F238E27FC236}">
                <a16:creationId xmlns:a16="http://schemas.microsoft.com/office/drawing/2014/main" id="{8D2B29AA-2E4E-4ED9-853B-6A5393106652}"/>
              </a:ext>
            </a:extLst>
          </p:cNvPr>
          <p:cNvSpPr>
            <a:spLocks noGrp="1"/>
          </p:cNvSpPr>
          <p:nvPr>
            <p:ph type="ftr" sz="quarter" idx="11"/>
          </p:nvPr>
        </p:nvSpPr>
        <p:spPr>
          <a:xfrm>
            <a:off x="1371600" y="6356350"/>
            <a:ext cx="6934200" cy="365125"/>
          </a:xfrm>
        </p:spPr>
        <p:txBody>
          <a:bodyPr/>
          <a:lstStyle/>
          <a:p>
            <a:r>
              <a:rPr lang="en-US" dirty="0"/>
              <a:t> Dr. Roop Singh      ACSML0601     Machine Learning     Unit 1</a:t>
            </a:r>
          </a:p>
        </p:txBody>
      </p:sp>
      <p:sp>
        <p:nvSpPr>
          <p:cNvPr id="6" name="Slide Number Placeholder 5">
            <a:extLst>
              <a:ext uri="{FF2B5EF4-FFF2-40B4-BE49-F238E27FC236}">
                <a16:creationId xmlns:a16="http://schemas.microsoft.com/office/drawing/2014/main" id="{D6588294-F6CF-4DE9-B98E-11F1FD2C31C7}"/>
              </a:ext>
            </a:extLst>
          </p:cNvPr>
          <p:cNvSpPr>
            <a:spLocks noGrp="1"/>
          </p:cNvSpPr>
          <p:nvPr>
            <p:ph type="sldNum" sz="quarter" idx="12"/>
          </p:nvPr>
        </p:nvSpPr>
        <p:spPr/>
        <p:txBody>
          <a:bodyPr/>
          <a:lstStyle/>
          <a:p>
            <a:fld id="{B6F15528-21DE-4FAA-801E-634DDDAF4B2B}" type="slidenum">
              <a:rPr lang="en-US" smtClean="0"/>
              <a:pPr/>
              <a:t>113</a:t>
            </a:fld>
            <a:endParaRPr lang="en-US"/>
          </a:p>
        </p:txBody>
      </p:sp>
      <p:pic>
        <p:nvPicPr>
          <p:cNvPr id="7" name="Picture 6">
            <a:extLst>
              <a:ext uri="{FF2B5EF4-FFF2-40B4-BE49-F238E27FC236}">
                <a16:creationId xmlns:a16="http://schemas.microsoft.com/office/drawing/2014/main" id="{B5D21383-AF1F-0115-C3BC-E00E8C9EC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74183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3AC3BF-F971-412F-9519-DFEB8F18A5F0}"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400" b="1"/>
              <a:t>Possible Definition for Target Function V:</a:t>
            </a:r>
          </a:p>
          <a:p>
            <a:pPr marL="0" indent="0" algn="just">
              <a:buNone/>
            </a:pPr>
            <a:r>
              <a:rPr lang="en-US" sz="2400"/>
              <a:t>Let us therefore define the target value </a:t>
            </a:r>
            <a:r>
              <a:rPr lang="en-US" sz="2400" b="1" i="1"/>
              <a:t>V(b) </a:t>
            </a:r>
            <a:r>
              <a:rPr lang="en-US" sz="2400"/>
              <a:t>for an arbitrary board state </a:t>
            </a:r>
            <a:r>
              <a:rPr lang="en-US" sz="2400" b="1" i="1"/>
              <a:t>b </a:t>
            </a:r>
            <a:r>
              <a:rPr lang="en-US" sz="2400"/>
              <a:t>in </a:t>
            </a:r>
            <a:r>
              <a:rPr lang="en-US" sz="2400" i="1"/>
              <a:t>B, </a:t>
            </a:r>
            <a:r>
              <a:rPr lang="en-US" sz="2400" b="1" i="1"/>
              <a:t>as </a:t>
            </a:r>
            <a:r>
              <a:rPr lang="en-US" sz="2400"/>
              <a:t>follows:</a:t>
            </a:r>
          </a:p>
          <a:p>
            <a:pPr marL="0" indent="0" algn="just">
              <a:buNone/>
            </a:pPr>
            <a:endParaRPr lang="en-US" sz="2400"/>
          </a:p>
          <a:p>
            <a:pPr algn="just"/>
            <a:r>
              <a:rPr lang="en-US" sz="2400"/>
              <a:t>if </a:t>
            </a:r>
            <a:r>
              <a:rPr lang="en-US" sz="2400" b="1" i="1"/>
              <a:t>b </a:t>
            </a:r>
            <a:r>
              <a:rPr lang="en-US" sz="2400"/>
              <a:t>is a final board state that is won, then </a:t>
            </a:r>
            <a:r>
              <a:rPr lang="en-US" sz="2400" b="1" i="1"/>
              <a:t>V(b) </a:t>
            </a:r>
            <a:r>
              <a:rPr lang="en-US" sz="2400"/>
              <a:t>= 100</a:t>
            </a:r>
          </a:p>
          <a:p>
            <a:pPr algn="just"/>
            <a:r>
              <a:rPr lang="en-US" sz="2400"/>
              <a:t>if b is a final board state that is lost, then </a:t>
            </a:r>
            <a:r>
              <a:rPr lang="en-US" sz="2400" b="1" i="1"/>
              <a:t>V(b) </a:t>
            </a:r>
            <a:r>
              <a:rPr lang="en-US" sz="2400"/>
              <a:t>= -100</a:t>
            </a:r>
          </a:p>
          <a:p>
            <a:pPr algn="just"/>
            <a:r>
              <a:rPr lang="en-US" sz="2400"/>
              <a:t>if b is a final board state that is drawn, then </a:t>
            </a:r>
            <a:r>
              <a:rPr lang="en-US" sz="2400" b="1" i="1"/>
              <a:t>V(b) </a:t>
            </a:r>
            <a:r>
              <a:rPr lang="en-US" sz="2400"/>
              <a:t>= </a:t>
            </a:r>
            <a:r>
              <a:rPr lang="en-US" sz="2400" b="1" i="1"/>
              <a:t>0</a:t>
            </a:r>
          </a:p>
          <a:p>
            <a:pPr algn="just"/>
            <a:r>
              <a:rPr lang="en-US" sz="2400"/>
              <a:t>if b is a not a final state in the game, then V(b) = V(b’), where b’ is the best final board state that can be achieved starting from b and playing optimally until the end of the game (assuming the opponent plays optimally, as well).</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6AC2C1CD-1ECD-6389-6184-E4EF3F6DA36B}"/>
              </a:ext>
            </a:extLst>
          </p:cNvPr>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E997119B-A3E6-1141-651A-C6B340A3C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9734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6EA387-2AE8-4503-8C5D-5C277E2D781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685800" y="1185357"/>
                <a:ext cx="8229600" cy="4602163"/>
              </a:xfrm>
            </p:spPr>
            <p:txBody>
              <a:bodyPr>
                <a:normAutofit fontScale="85000" lnSpcReduction="20000"/>
              </a:bodyPr>
              <a:lstStyle/>
              <a:p>
                <a:pPr algn="just">
                  <a:lnSpc>
                    <a:spcPct val="150000"/>
                  </a:lnSpc>
                  <a:buClr>
                    <a:schemeClr val="tx1"/>
                  </a:buClr>
                  <a:buSzPct val="93181"/>
                  <a:tabLst>
                    <a:tab pos="286385" algn="l"/>
                    <a:tab pos="287020" algn="l"/>
                  </a:tabLst>
                </a:pPr>
                <a:r>
                  <a:rPr lang="en-US" sz="2400"/>
                  <a:t>For playing checkers game V(b) is not efficiently computable, because this does not give the exact real time solution. Hence it is called non operational definition. </a:t>
                </a:r>
              </a:p>
              <a:p>
                <a:pPr algn="just">
                  <a:lnSpc>
                    <a:spcPct val="150000"/>
                  </a:lnSpc>
                  <a:buClr>
                    <a:schemeClr val="tx1"/>
                  </a:buClr>
                  <a:buSzPct val="93181"/>
                  <a:tabLst>
                    <a:tab pos="286385" algn="l"/>
                    <a:tab pos="287020" algn="l"/>
                  </a:tabLst>
                </a:pPr>
                <a:r>
                  <a:rPr lang="en-US" sz="2400"/>
                  <a:t>The solution in this case is operational description V, which helps checkers playing program to select best moves within the realistic time bounds. </a:t>
                </a:r>
              </a:p>
              <a:p>
                <a:pPr algn="just">
                  <a:lnSpc>
                    <a:spcPct val="150000"/>
                  </a:lnSpc>
                  <a:buClr>
                    <a:schemeClr val="tx1"/>
                  </a:buClr>
                  <a:buSzPct val="93181"/>
                  <a:tabLst>
                    <a:tab pos="286385" algn="l"/>
                    <a:tab pos="287020" algn="l"/>
                  </a:tabLst>
                </a:pPr>
                <a:r>
                  <a:rPr lang="en-US" sz="2400"/>
                  <a:t>Represented as operational description of ideal function V.</a:t>
                </a:r>
              </a:p>
              <a:p>
                <a:pPr algn="just">
                  <a:lnSpc>
                    <a:spcPct val="150000"/>
                  </a:lnSpc>
                  <a:buClr>
                    <a:schemeClr val="tx1"/>
                  </a:buClr>
                  <a:buSzPct val="93181"/>
                  <a:tabLst>
                    <a:tab pos="286385" algn="l"/>
                    <a:tab pos="287020" algn="l"/>
                  </a:tabLst>
                </a:pPr>
                <a:r>
                  <a:rPr lang="en-US" sz="2400"/>
                  <a:t>Hence the learning algorithms uses approximation to the function called function approximation. </a:t>
                </a:r>
              </a:p>
              <a:p>
                <a:pPr algn="just">
                  <a:lnSpc>
                    <a:spcPct val="150000"/>
                  </a:lnSpc>
                  <a:buClr>
                    <a:schemeClr val="tx1"/>
                  </a:buClr>
                  <a:buSzPct val="93181"/>
                  <a:tabLst>
                    <a:tab pos="286385" algn="l"/>
                    <a:tab pos="287020" algn="l"/>
                  </a:tabLst>
                </a:pPr>
                <a:r>
                  <a:rPr lang="en-US" sz="2400"/>
                  <a:t>Function approximation is used to understand V represented as </a:t>
                </a:r>
                <a14:m>
                  <m:oMath xmlns:m="http://schemas.openxmlformats.org/officeDocument/2006/math">
                    <m:acc>
                      <m:accPr>
                        <m:chr m:val="̂"/>
                        <m:ctrlPr>
                          <a:rPr lang="en-US" sz="2400" i="1" dirty="0" smtClean="0">
                            <a:latin typeface="Cambria Math" panose="02040503050406030204" pitchFamily="18" charset="0"/>
                          </a:rPr>
                        </m:ctrlPr>
                      </m:accPr>
                      <m:e>
                        <m:r>
                          <a:rPr lang="en-IN" sz="2400" i="1" dirty="0">
                            <a:latin typeface="Cambria Math" panose="02040503050406030204" pitchFamily="18" charset="0"/>
                          </a:rPr>
                          <m:t>𝑣</m:t>
                        </m:r>
                      </m:e>
                    </m:acc>
                  </m:oMath>
                </a14:m>
                <a:r>
                  <a:rPr lang="en-US" sz="2400"/>
                  <a:t> is to refer function approximation. </a:t>
                </a:r>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685800" y="1185357"/>
                <a:ext cx="8229600" cy="4602163"/>
              </a:xfrm>
              <a:blipFill>
                <a:blip r:embed="rId2"/>
                <a:stretch>
                  <a:fillRect l="-519" r="-74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A6781494-2CB6-008C-7825-96145611001D}"/>
              </a:ext>
            </a:extLst>
          </p:cNvPr>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A3727078-0E77-EF74-5402-88AAD5E01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1332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CC783A-4033-40E7-A52C-D3FB6B9040A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lnSpcReduction="10000"/>
          </a:bodyPr>
          <a:lstStyle/>
          <a:p>
            <a:pPr marL="12700" indent="0">
              <a:lnSpc>
                <a:spcPct val="150000"/>
              </a:lnSpc>
              <a:spcBef>
                <a:spcPts val="95"/>
              </a:spcBef>
              <a:buClr>
                <a:schemeClr val="tx1"/>
              </a:buClr>
              <a:buSzPct val="93181"/>
              <a:buNone/>
              <a:tabLst>
                <a:tab pos="286385" algn="l"/>
                <a:tab pos="287020" algn="l"/>
              </a:tabLst>
            </a:pPr>
            <a:r>
              <a:rPr lang="en-US" sz="2400" b="1"/>
              <a:t>3. Choosing a Representation for the Target Function:</a:t>
            </a:r>
          </a:p>
          <a:p>
            <a:pPr algn="just"/>
            <a:r>
              <a:rPr lang="en-US" sz="2400"/>
              <a:t>let us choose a simple representation for any given board state, the function v(b) will be calculated as a linear combination of the following board features:</a:t>
            </a:r>
          </a:p>
          <a:p>
            <a:r>
              <a:rPr lang="en-US" sz="2400" b="1" i="1"/>
              <a:t>X1: </a:t>
            </a:r>
            <a:r>
              <a:rPr lang="en-US" sz="2400"/>
              <a:t>the number of black pieces on the board</a:t>
            </a:r>
          </a:p>
          <a:p>
            <a:r>
              <a:rPr lang="en-US" sz="2400" b="1" i="1"/>
              <a:t>X2: </a:t>
            </a:r>
            <a:r>
              <a:rPr lang="en-US" sz="2400"/>
              <a:t>the number of red pieces on the board</a:t>
            </a:r>
          </a:p>
          <a:p>
            <a:r>
              <a:rPr lang="en-US" sz="2400" b="1" i="1"/>
              <a:t>X3: </a:t>
            </a:r>
            <a:r>
              <a:rPr lang="en-US" sz="2400"/>
              <a:t>the number of black kings on the board</a:t>
            </a:r>
          </a:p>
          <a:p>
            <a:r>
              <a:rPr lang="en-US" sz="2400" b="1"/>
              <a:t>X4: </a:t>
            </a:r>
            <a:r>
              <a:rPr lang="en-US" sz="2400"/>
              <a:t>the number of red kings on the board</a:t>
            </a:r>
          </a:p>
          <a:p>
            <a:r>
              <a:rPr lang="en-US" sz="2400" b="1" i="1"/>
              <a:t>X5: </a:t>
            </a:r>
            <a:r>
              <a:rPr lang="en-US" sz="2400"/>
              <a:t>the number of black pieces threatened by red (i.e., which can be captured on red's next turn)</a:t>
            </a:r>
          </a:p>
          <a:p>
            <a:r>
              <a:rPr lang="en-US" sz="2400" b="1" i="1"/>
              <a:t>X6: </a:t>
            </a:r>
            <a:r>
              <a:rPr lang="en-US" sz="2400"/>
              <a:t>the number of red pieces threatened by black</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D37F8D6D-27F8-4E65-6D6A-63F4F8B00059}"/>
              </a:ext>
            </a:extLst>
          </p:cNvPr>
          <p:cNvSpPr>
            <a:spLocks noGrp="1"/>
          </p:cNvSpPr>
          <p:nvPr>
            <p:ph type="ftr" sz="quarter" idx="11"/>
          </p:nvPr>
        </p:nvSpPr>
        <p:spPr>
          <a:xfrm>
            <a:off x="1295400" y="6361039"/>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10F82388-95B1-2EEE-4681-0C5B071F8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9734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1E9070-DD22-454D-8086-B562F667D94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r>
              <a:rPr lang="en-US" sz="2400"/>
              <a:t>Thus, our learning program will represent v(b) as a linear function of the form:</a:t>
            </a:r>
          </a:p>
          <a:p>
            <a:endParaRPr lang="en-US" sz="2400"/>
          </a:p>
          <a:p>
            <a:endParaRPr lang="en-US" sz="2400"/>
          </a:p>
          <a:p>
            <a:endParaRPr lang="en-US" sz="2400"/>
          </a:p>
          <a:p>
            <a:endParaRPr lang="en-US" sz="2400"/>
          </a:p>
          <a:p>
            <a:r>
              <a:rPr lang="en-US" sz="2400"/>
              <a:t>where </a:t>
            </a:r>
            <a:r>
              <a:rPr lang="en-US" sz="2400" b="1" i="1"/>
              <a:t>W0 </a:t>
            </a:r>
            <a:r>
              <a:rPr lang="en-US" sz="2400"/>
              <a:t>through </a:t>
            </a:r>
            <a:r>
              <a:rPr lang="en-US" sz="2400" b="1" i="1"/>
              <a:t>W6 </a:t>
            </a:r>
            <a:r>
              <a:rPr lang="en-US" sz="2400"/>
              <a:t>are numerical coefficients, or weights, to be chosen by the learning algorithm. </a:t>
            </a:r>
          </a:p>
          <a:p>
            <a:pPr marL="0" indent="0">
              <a:buNone/>
            </a:pPr>
            <a:endParaRPr lang="en-US" sz="2400"/>
          </a:p>
          <a:p>
            <a:r>
              <a:rPr lang="en-US" sz="2400"/>
              <a:t>Learned values for the weights </a:t>
            </a:r>
            <a:r>
              <a:rPr lang="en-US" sz="2400" b="1" i="1"/>
              <a:t>W1 </a:t>
            </a:r>
            <a:r>
              <a:rPr lang="en-US" sz="2400"/>
              <a:t>through </a:t>
            </a:r>
            <a:r>
              <a:rPr lang="en-US" sz="2400" b="1" i="1"/>
              <a:t>W6 </a:t>
            </a:r>
            <a:r>
              <a:rPr lang="en-US" sz="2400"/>
              <a:t>will determine the relative importance of the various board features in determining the value of the board, whereas the weight </a:t>
            </a:r>
            <a:r>
              <a:rPr lang="en-US" sz="2400" b="1" i="1"/>
              <a:t>wo </a:t>
            </a:r>
            <a:r>
              <a:rPr lang="en-US" sz="2400"/>
              <a:t>will provide an additive constant to the board value.</a:t>
            </a:r>
          </a:p>
          <a:p>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057400"/>
            <a:ext cx="769620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39864DB4-CBDD-6546-6A78-ADD3E6F4643E}"/>
              </a:ext>
            </a:extLst>
          </p:cNvPr>
          <p:cNvSpPr>
            <a:spLocks noGrp="1"/>
          </p:cNvSpPr>
          <p:nvPr>
            <p:ph type="ftr" sz="quarter" idx="11"/>
          </p:nvPr>
        </p:nvSpPr>
        <p:spPr>
          <a:xfrm>
            <a:off x="2971800" y="6294438"/>
            <a:ext cx="2895600" cy="365125"/>
          </a:xfrm>
        </p:spPr>
        <p:txBody>
          <a:bodyPr/>
          <a:lstStyle/>
          <a:p>
            <a:r>
              <a:rPr lang="en-US" dirty="0"/>
              <a:t> Dr. Roop Singh      ACSML0601     Machine</a:t>
            </a:r>
          </a:p>
        </p:txBody>
      </p:sp>
      <p:pic>
        <p:nvPicPr>
          <p:cNvPr id="3" name="Picture 2">
            <a:extLst>
              <a:ext uri="{FF2B5EF4-FFF2-40B4-BE49-F238E27FC236}">
                <a16:creationId xmlns:a16="http://schemas.microsoft.com/office/drawing/2014/main" id="{F90F2930-3A47-4CA9-BBDA-D1E05D697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9734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8200"/>
            <a:ext cx="8077200" cy="5287963"/>
          </a:xfrm>
        </p:spPr>
        <p:txBody>
          <a:bodyPr>
            <a:normAutofit/>
          </a:bodyPr>
          <a:lstStyle/>
          <a:p>
            <a:pPr marL="0" indent="0">
              <a:buNone/>
            </a:pPr>
            <a:endParaRPr lang="en-US" sz="2000"/>
          </a:p>
        </p:txBody>
      </p:sp>
      <p:sp>
        <p:nvSpPr>
          <p:cNvPr id="4" name="Date Placeholder 3"/>
          <p:cNvSpPr>
            <a:spLocks noGrp="1"/>
          </p:cNvSpPr>
          <p:nvPr>
            <p:ph type="dt" sz="half" idx="10"/>
          </p:nvPr>
        </p:nvSpPr>
        <p:spPr/>
        <p:txBody>
          <a:bodyPr/>
          <a:lstStyle/>
          <a:p>
            <a:fld id="{F8989DF5-888D-4C6B-92E6-FA397267C2F1}" type="datetime1">
              <a:rPr lang="en-US" smtClean="0"/>
              <a:t>2/14/2024</a:t>
            </a:fld>
            <a:endParaRPr lang="en-US"/>
          </a:p>
        </p:txBody>
      </p:sp>
      <p:sp>
        <p:nvSpPr>
          <p:cNvPr id="5" name="Footer Placeholder 4"/>
          <p:cNvSpPr>
            <a:spLocks noGrp="1"/>
          </p:cNvSpPr>
          <p:nvPr>
            <p:ph type="ftr" sz="quarter" idx="11"/>
          </p:nvPr>
        </p:nvSpPr>
        <p:spPr>
          <a:xfrm>
            <a:off x="2362200" y="6356350"/>
            <a:ext cx="48006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Design a Learning system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75" y="1752600"/>
            <a:ext cx="7588250"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2AC9FDE9-9A01-BFAC-70A8-A4D484F1D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090570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80ACF2-7FFA-4F16-B245-443FD85F656A}"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a:t>4. Choose a Function Approximation Algorithm </a:t>
                </a:r>
              </a:p>
              <a:p>
                <a:r>
                  <a:rPr lang="en-US" sz="2400"/>
                  <a:t>In order to learn the target function </a:t>
                </a:r>
                <a:r>
                  <a:rPr lang="en-US" sz="2400" b="1"/>
                  <a:t>V </a:t>
                </a:r>
                <a:r>
                  <a:rPr lang="en-US" sz="2400"/>
                  <a:t>we require a set of training examples, each describing a specific board state b and the training value </a:t>
                </a:r>
                <a14:m>
                  <m:oMath xmlns:m="http://schemas.openxmlformats.org/officeDocument/2006/math">
                    <m:sSub>
                      <m:sSubPr>
                        <m:ctrlPr>
                          <a:rPr lang="en-US" sz="2400" i="1" dirty="0" smtClean="0">
                            <a:latin typeface="Cambria Math" panose="02040503050406030204" pitchFamily="18" charset="0"/>
                          </a:rPr>
                        </m:ctrlPr>
                      </m:sSubPr>
                      <m:e>
                        <m:r>
                          <m:rPr>
                            <m:nor/>
                          </m:rPr>
                          <a:rPr lang="en-US" sz="2400" dirty="0"/>
                          <m:t>V</m:t>
                        </m:r>
                      </m:e>
                      <m:sub>
                        <m:r>
                          <a:rPr lang="en-US" sz="2400" i="1" dirty="0">
                            <a:latin typeface="Cambria Math"/>
                          </a:rPr>
                          <m:t>𝑡𝑟𝑎𝑖𝑛</m:t>
                        </m:r>
                      </m:sub>
                    </m:sSub>
                    <m:r>
                      <a:rPr lang="en-US" sz="2400" i="1" dirty="0" smtClean="0">
                        <a:latin typeface="Cambria Math"/>
                      </a:rPr>
                      <m:t> </m:t>
                    </m:r>
                  </m:oMath>
                </a14:m>
                <a:r>
                  <a:rPr lang="en-US" sz="2400"/>
                  <a:t>(b) for b. </a:t>
                </a:r>
              </a:p>
              <a:p>
                <a:r>
                  <a:rPr lang="en-US" sz="2400"/>
                  <a:t>In other words, each training example is an ordered pair of the form (b, </a:t>
                </a:r>
                <a14:m>
                  <m:oMath xmlns:m="http://schemas.openxmlformats.org/officeDocument/2006/math">
                    <m:sSub>
                      <m:sSubPr>
                        <m:ctrlPr>
                          <a:rPr lang="en-US" sz="2400" i="1" dirty="0">
                            <a:latin typeface="Cambria Math" panose="02040503050406030204" pitchFamily="18" charset="0"/>
                          </a:rPr>
                        </m:ctrlPr>
                      </m:sSubPr>
                      <m:e>
                        <m:r>
                          <m:rPr>
                            <m:nor/>
                          </m:rPr>
                          <a:rPr lang="en-US" sz="2400" dirty="0"/>
                          <m:t>V</m:t>
                        </m:r>
                      </m:e>
                      <m:sub>
                        <m:r>
                          <a:rPr lang="en-US" sz="2400" i="1" dirty="0">
                            <a:latin typeface="Cambria Math"/>
                          </a:rPr>
                          <m:t>𝑡𝑟𝑎𝑖𝑛</m:t>
                        </m:r>
                      </m:sub>
                    </m:sSub>
                    <m:r>
                      <a:rPr lang="en-US" sz="2400" i="1" dirty="0">
                        <a:latin typeface="Cambria Math"/>
                      </a:rPr>
                      <m:t> </m:t>
                    </m:r>
                  </m:oMath>
                </a14:m>
                <a:r>
                  <a:rPr lang="en-US" sz="2400"/>
                  <a:t>(b) ). </a:t>
                </a:r>
              </a:p>
              <a:p>
                <a:r>
                  <a:rPr lang="en-US" sz="2400"/>
                  <a:t>For instance, the following training example describes a board state b in which black has won the game (note </a:t>
                </a:r>
                <a:r>
                  <a:rPr lang="en-US" sz="2400" b="1" i="1"/>
                  <a:t>x2 </a:t>
                </a:r>
                <a:r>
                  <a:rPr lang="en-US" sz="2400"/>
                  <a:t>= 0 indicates that </a:t>
                </a:r>
                <a:r>
                  <a:rPr lang="en-US" sz="2400" b="1"/>
                  <a:t>red </a:t>
                </a:r>
                <a:r>
                  <a:rPr lang="en-US" sz="2400"/>
                  <a:t>has no remaining pieces) and for which the target function value </a:t>
                </a:r>
                <a14:m>
                  <m:oMath xmlns:m="http://schemas.openxmlformats.org/officeDocument/2006/math">
                    <m:sSub>
                      <m:sSubPr>
                        <m:ctrlPr>
                          <a:rPr lang="en-US" sz="2400" i="1" dirty="0">
                            <a:latin typeface="Cambria Math" panose="02040503050406030204" pitchFamily="18" charset="0"/>
                          </a:rPr>
                        </m:ctrlPr>
                      </m:sSubPr>
                      <m:e>
                        <m:r>
                          <m:rPr>
                            <m:nor/>
                          </m:rPr>
                          <a:rPr lang="en-US" sz="2400" dirty="0"/>
                          <m:t>V</m:t>
                        </m:r>
                      </m:e>
                      <m:sub>
                        <m:r>
                          <a:rPr lang="en-US" sz="2400" i="1" dirty="0">
                            <a:latin typeface="Cambria Math"/>
                          </a:rPr>
                          <m:t>𝑡𝑟𝑎𝑖𝑛</m:t>
                        </m:r>
                      </m:sub>
                    </m:sSub>
                    <m:r>
                      <a:rPr lang="en-US" sz="2400" i="1" dirty="0">
                        <a:latin typeface="Cambria Math"/>
                      </a:rPr>
                      <m:t> </m:t>
                    </m:r>
                  </m:oMath>
                </a14:m>
                <a:r>
                  <a:rPr lang="en-US" sz="2400"/>
                  <a:t>(b) is therefore </a:t>
                </a:r>
                <a:r>
                  <a:rPr lang="en-US" sz="2400" b="1"/>
                  <a:t>+100.</a:t>
                </a: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685800" y="1185357"/>
                <a:ext cx="8229600" cy="4602163"/>
              </a:xfrm>
              <a:blipFill>
                <a:blip r:embed="rId2"/>
                <a:stretch>
                  <a:fillRect l="-1037" r="-1852"/>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410200"/>
            <a:ext cx="789622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96CCB36A-E7FD-535C-7B43-27D2240DC8AF}"/>
              </a:ext>
            </a:extLst>
          </p:cNvPr>
          <p:cNvSpPr>
            <a:spLocks noGrp="1"/>
          </p:cNvSpPr>
          <p:nvPr>
            <p:ph type="ftr" sz="quarter" idx="11"/>
          </p:nvPr>
        </p:nvSpPr>
        <p:spPr>
          <a:xfrm>
            <a:off x="2743200" y="6371143"/>
            <a:ext cx="4724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527C3D26-3466-87F2-15BE-DFFC8E1F9A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9734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0878B6CA-E6E9-48D4-A7AF-245093797B9A}" type="datetime1">
              <a:rPr lang="en-US" smtClean="0"/>
              <a:t>2/14/2024</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a:t>CO-PO and PSO Mapping</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2800" i="0" strike="noStrike" cap="none" normalizeH="0" baseline="0">
                <a:ln>
                  <a:noFill/>
                </a:ln>
                <a:solidFill>
                  <a:schemeClr val="tx1"/>
                </a:solidFill>
                <a:effectLst/>
                <a:ea typeface="Calibri" pitchFamily="34" charset="0"/>
                <a:cs typeface="Times New Roman" pitchFamily="18" charset="0"/>
              </a:rPr>
              <a:t>Matrix of  CO/PSO:</a:t>
            </a:r>
            <a:endParaRPr kumimoji="0" lang="en-US" sz="2800" i="0" strike="noStrike" cap="none" normalizeH="0" baseline="0">
              <a:ln>
                <a:noFill/>
              </a:ln>
              <a:solidFill>
                <a:schemeClr val="tx1"/>
              </a:solidFill>
              <a:effectLst/>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61328923"/>
              </p:ext>
            </p:extLst>
          </p:nvPr>
        </p:nvGraphicFramePr>
        <p:xfrm>
          <a:off x="609600" y="1752598"/>
          <a:ext cx="8077199" cy="3658340"/>
        </p:xfrm>
        <a:graphic>
          <a:graphicData uri="http://schemas.openxmlformats.org/drawingml/2006/table">
            <a:tbl>
              <a:tblPr/>
              <a:tblGrid>
                <a:gridCol w="1946306">
                  <a:extLst>
                    <a:ext uri="{9D8B030D-6E8A-4147-A177-3AD203B41FA5}">
                      <a16:colId xmlns:a16="http://schemas.microsoft.com/office/drawing/2014/main" val="20000"/>
                    </a:ext>
                  </a:extLst>
                </a:gridCol>
                <a:gridCol w="2043631">
                  <a:extLst>
                    <a:ext uri="{9D8B030D-6E8A-4147-A177-3AD203B41FA5}">
                      <a16:colId xmlns:a16="http://schemas.microsoft.com/office/drawing/2014/main" val="20001"/>
                    </a:ext>
                  </a:extLst>
                </a:gridCol>
                <a:gridCol w="2043631">
                  <a:extLst>
                    <a:ext uri="{9D8B030D-6E8A-4147-A177-3AD203B41FA5}">
                      <a16:colId xmlns:a16="http://schemas.microsoft.com/office/drawing/2014/main" val="20002"/>
                    </a:ext>
                  </a:extLst>
                </a:gridCol>
                <a:gridCol w="2043631">
                  <a:extLst>
                    <a:ext uri="{9D8B030D-6E8A-4147-A177-3AD203B41FA5}">
                      <a16:colId xmlns:a16="http://schemas.microsoft.com/office/drawing/2014/main" val="20003"/>
                    </a:ext>
                  </a:extLst>
                </a:gridCol>
              </a:tblGrid>
              <a:tr h="522620">
                <a:tc>
                  <a:txBody>
                    <a:bodyPr/>
                    <a:lstStyle/>
                    <a:p>
                      <a:pPr marL="0" marR="0" algn="ctr">
                        <a:lnSpc>
                          <a:spcPct val="115000"/>
                        </a:lnSpc>
                        <a:spcBef>
                          <a:spcPts val="0"/>
                        </a:spcBef>
                        <a:spcAft>
                          <a:spcPts val="0"/>
                        </a:spcAft>
                      </a:pPr>
                      <a:endParaRPr lang="en-US" sz="160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PSO1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PSO2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PSO3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2620">
                <a:tc>
                  <a:txBody>
                    <a:bodyPr/>
                    <a:lstStyle/>
                    <a:p>
                      <a:pPr marL="0" marR="0" algn="ctr">
                        <a:lnSpc>
                          <a:spcPct val="115000"/>
                        </a:lnSpc>
                        <a:spcBef>
                          <a:spcPts val="0"/>
                        </a:spcBef>
                        <a:spcAft>
                          <a:spcPts val="0"/>
                        </a:spcAft>
                      </a:pPr>
                      <a:r>
                        <a:rPr lang="en-US" sz="1600" b="1">
                          <a:latin typeface="+mn-lt"/>
                          <a:ea typeface="Calibri"/>
                          <a:cs typeface="Mangal"/>
                        </a:rPr>
                        <a:t>ACSML0601.1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620">
                <a:tc>
                  <a:txBody>
                    <a:bodyPr/>
                    <a:lstStyle/>
                    <a:p>
                      <a:pPr marL="0" marR="0" algn="ctr">
                        <a:lnSpc>
                          <a:spcPct val="115000"/>
                        </a:lnSpc>
                        <a:spcBef>
                          <a:spcPts val="0"/>
                        </a:spcBef>
                        <a:spcAft>
                          <a:spcPts val="0"/>
                        </a:spcAft>
                      </a:pPr>
                      <a:r>
                        <a:rPr lang="en-US" sz="1600" b="0">
                          <a:latin typeface="+mn-lt"/>
                          <a:ea typeface="Calibri"/>
                          <a:cs typeface="Mangal"/>
                        </a:rPr>
                        <a:t>ACSML0601.2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2620">
                <a:tc>
                  <a:txBody>
                    <a:bodyPr/>
                    <a:lstStyle/>
                    <a:p>
                      <a:pPr marL="0" marR="0" algn="ctr">
                        <a:lnSpc>
                          <a:spcPct val="115000"/>
                        </a:lnSpc>
                        <a:spcBef>
                          <a:spcPts val="0"/>
                        </a:spcBef>
                        <a:spcAft>
                          <a:spcPts val="0"/>
                        </a:spcAft>
                      </a:pPr>
                      <a:r>
                        <a:rPr lang="en-US" sz="1600" b="0">
                          <a:latin typeface="+mn-lt"/>
                          <a:ea typeface="Calibri"/>
                          <a:cs typeface="Mangal"/>
                        </a:rPr>
                        <a:t>ACSML0601.3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2620">
                <a:tc>
                  <a:txBody>
                    <a:bodyPr/>
                    <a:lstStyle/>
                    <a:p>
                      <a:pPr marL="0" marR="0" algn="ctr">
                        <a:lnSpc>
                          <a:spcPct val="115000"/>
                        </a:lnSpc>
                        <a:spcBef>
                          <a:spcPts val="0"/>
                        </a:spcBef>
                        <a:spcAft>
                          <a:spcPts val="0"/>
                        </a:spcAft>
                      </a:pPr>
                      <a:r>
                        <a:rPr lang="en-US" sz="1600" b="0">
                          <a:latin typeface="+mn-lt"/>
                          <a:ea typeface="Calibri"/>
                          <a:cs typeface="Mangal"/>
                        </a:rPr>
                        <a:t>ACSML0601.4</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2620">
                <a:tc>
                  <a:txBody>
                    <a:bodyPr/>
                    <a:lstStyle/>
                    <a:p>
                      <a:pPr marL="0" marR="0" algn="ctr">
                        <a:lnSpc>
                          <a:spcPct val="115000"/>
                        </a:lnSpc>
                        <a:spcBef>
                          <a:spcPts val="0"/>
                        </a:spcBef>
                        <a:spcAft>
                          <a:spcPts val="0"/>
                        </a:spcAft>
                      </a:pPr>
                      <a:r>
                        <a:rPr lang="en-US" sz="1600" b="0">
                          <a:latin typeface="+mn-lt"/>
                          <a:ea typeface="Calibri"/>
                          <a:cs typeface="Mangal"/>
                        </a:rPr>
                        <a:t>ACSML0601.5</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2620">
                <a:tc>
                  <a:txBody>
                    <a:bodyPr/>
                    <a:lstStyle/>
                    <a:p>
                      <a:pPr marL="0" marR="0" algn="ctr">
                        <a:lnSpc>
                          <a:spcPct val="115000"/>
                        </a:lnSpc>
                        <a:spcBef>
                          <a:spcPts val="0"/>
                        </a:spcBef>
                        <a:spcAft>
                          <a:spcPts val="0"/>
                        </a:spcAft>
                      </a:pPr>
                      <a:r>
                        <a:rPr lang="en-US" sz="1600" b="0">
                          <a:latin typeface="+mn-lt"/>
                          <a:ea typeface="Calibri"/>
                          <a:cs typeface="Mangal"/>
                        </a:rPr>
                        <a:t>AVG</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2.6</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1.8</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34C7F3B9-2C2E-D4B6-9AF0-0564EEB4A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2FE9F-1321-4081-ADC8-153B4F4D4CF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lnSpcReduction="10000"/>
          </a:bodyPr>
          <a:lstStyle/>
          <a:p>
            <a:pPr marL="12700" indent="0">
              <a:lnSpc>
                <a:spcPct val="150000"/>
              </a:lnSpc>
              <a:spcBef>
                <a:spcPts val="95"/>
              </a:spcBef>
              <a:buClr>
                <a:schemeClr val="tx1"/>
              </a:buClr>
              <a:buSzPct val="93181"/>
              <a:buNone/>
              <a:tabLst>
                <a:tab pos="286385" algn="l"/>
                <a:tab pos="287020" algn="l"/>
              </a:tabLst>
            </a:pPr>
            <a:r>
              <a:rPr lang="en-US" sz="2400" b="1"/>
              <a:t>4. Choose a Function Approximation Algorithm </a:t>
            </a:r>
          </a:p>
          <a:p>
            <a:pPr marL="287020" indent="-274320">
              <a:lnSpc>
                <a:spcPct val="150000"/>
              </a:lnSpc>
              <a:spcBef>
                <a:spcPts val="95"/>
              </a:spcBef>
              <a:buClr>
                <a:schemeClr val="tx1"/>
              </a:buClr>
              <a:buSzPct val="93181"/>
              <a:tabLst>
                <a:tab pos="286385" algn="l"/>
                <a:tab pos="287020" algn="l"/>
              </a:tabLst>
            </a:pPr>
            <a:r>
              <a:rPr lang="en-US" sz="2200"/>
              <a:t>Estimating Training Values: </a:t>
            </a:r>
          </a:p>
          <a:p>
            <a:pPr marL="287020" indent="-274320">
              <a:lnSpc>
                <a:spcPct val="150000"/>
              </a:lnSpc>
              <a:spcBef>
                <a:spcPts val="95"/>
              </a:spcBef>
              <a:buClr>
                <a:schemeClr val="tx1"/>
              </a:buClr>
              <a:buSzPct val="93181"/>
              <a:tabLst>
                <a:tab pos="286385" algn="l"/>
                <a:tab pos="287020" algn="l"/>
              </a:tabLst>
            </a:pPr>
            <a:r>
              <a:rPr lang="en-US" sz="2200"/>
              <a:t>Adjusting The Weights: </a:t>
            </a:r>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r>
              <a:rPr lang="en-US" sz="2200" b="1"/>
              <a:t>Estimating Training Values: </a:t>
            </a:r>
          </a:p>
          <a:p>
            <a:pPr marL="287020" indent="-274320">
              <a:lnSpc>
                <a:spcPct val="150000"/>
              </a:lnSpc>
              <a:spcBef>
                <a:spcPts val="95"/>
              </a:spcBef>
              <a:buClr>
                <a:schemeClr val="tx1"/>
              </a:buClr>
              <a:buSzPct val="93181"/>
              <a:tabLst>
                <a:tab pos="286385" algn="l"/>
                <a:tab pos="287020" algn="l"/>
              </a:tabLst>
            </a:pPr>
            <a:r>
              <a:rPr lang="en-US" sz="2200"/>
              <a:t>At present training information only available is about game was won or not.</a:t>
            </a:r>
          </a:p>
          <a:p>
            <a:pPr marL="287020" indent="-274320">
              <a:lnSpc>
                <a:spcPct val="150000"/>
              </a:lnSpc>
              <a:spcBef>
                <a:spcPts val="95"/>
              </a:spcBef>
              <a:buClr>
                <a:schemeClr val="tx1"/>
              </a:buClr>
              <a:buSzPct val="93181"/>
              <a:tabLst>
                <a:tab pos="286385" algn="l"/>
                <a:tab pos="287020" algn="l"/>
              </a:tabLst>
            </a:pPr>
            <a:r>
              <a:rPr lang="en-US" sz="2200"/>
              <a:t>There is a need of examples which assign specific scores to specific board. </a:t>
            </a:r>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68EA5EF1-A884-392A-6B6A-ECFEDB6D4AD8}"/>
              </a:ext>
            </a:extLst>
          </p:cNvPr>
          <p:cNvSpPr>
            <a:spLocks noGrp="1"/>
          </p:cNvSpPr>
          <p:nvPr>
            <p:ph type="ftr" sz="quarter" idx="11"/>
          </p:nvPr>
        </p:nvSpPr>
        <p:spPr>
          <a:xfrm>
            <a:off x="2514600" y="6337300"/>
            <a:ext cx="4572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6946169E-900E-28A3-CE0A-36A5FAF58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747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EE9C4E-F8B8-470D-AE07-1F8912A53AB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200" b="1"/>
                  <a:t>Estimating Training Values: </a:t>
                </a:r>
              </a:p>
              <a:p>
                <a:pPr marL="287020" indent="-274320">
                  <a:lnSpc>
                    <a:spcPct val="150000"/>
                  </a:lnSpc>
                  <a:spcBef>
                    <a:spcPts val="95"/>
                  </a:spcBef>
                  <a:buClr>
                    <a:schemeClr val="tx1"/>
                  </a:buClr>
                  <a:buSzPct val="93181"/>
                  <a:tabLst>
                    <a:tab pos="286385" algn="l"/>
                    <a:tab pos="287020" algn="l"/>
                  </a:tabLst>
                </a:pPr>
                <a:r>
                  <a:rPr lang="en-US" sz="2200"/>
                  <a:t>An approach is made to assign the training value of </a:t>
                </a:r>
                <a14:m>
                  <m:oMath xmlns:m="http://schemas.openxmlformats.org/officeDocument/2006/math">
                    <m:sSub>
                      <m:sSubPr>
                        <m:ctrlPr>
                          <a:rPr lang="en-US" sz="2000" b="1" i="1" dirty="0" smtClean="0">
                            <a:latin typeface="Cambria Math" panose="02040503050406030204" pitchFamily="18" charset="0"/>
                          </a:rPr>
                        </m:ctrlPr>
                      </m:sSubPr>
                      <m:e>
                        <m:r>
                          <m:rPr>
                            <m:nor/>
                          </m:rPr>
                          <a:rPr lang="en-US" sz="2000" b="1" dirty="0"/>
                          <m:t>V</m:t>
                        </m:r>
                      </m:e>
                      <m:sub>
                        <m:r>
                          <a:rPr lang="en-US" sz="2000" b="1" i="1" dirty="0">
                            <a:latin typeface="Cambria Math"/>
                          </a:rPr>
                          <m:t>𝒕𝒓𝒂𝒊𝒏</m:t>
                        </m:r>
                      </m:sub>
                    </m:sSub>
                    <m:r>
                      <a:rPr lang="en-US" sz="2000" b="1" i="1" dirty="0" smtClean="0">
                        <a:latin typeface="Cambria Math"/>
                      </a:rPr>
                      <m:t> </m:t>
                    </m:r>
                  </m:oMath>
                </a14:m>
                <a:r>
                  <a:rPr lang="en-US" sz="2000" b="1"/>
                  <a:t>(b)</a:t>
                </a:r>
                <a:r>
                  <a:rPr lang="en-US" sz="2000"/>
                  <a:t> for intermediate board state b to </a:t>
                </a:r>
                <a14:m>
                  <m:oMath xmlns:m="http://schemas.openxmlformats.org/officeDocument/2006/math">
                    <m:acc>
                      <m:accPr>
                        <m:chr m:val="̂"/>
                        <m:ctrlPr>
                          <a:rPr lang="en-US" sz="2000" b="1" i="1" dirty="0">
                            <a:latin typeface="Cambria Math" panose="02040503050406030204" pitchFamily="18" charset="0"/>
                          </a:rPr>
                        </m:ctrlPr>
                      </m:accPr>
                      <m:e>
                        <m:r>
                          <a:rPr lang="en-IN" sz="2000" b="1" i="1" dirty="0">
                            <a:latin typeface="Cambria Math" panose="02040503050406030204" pitchFamily="18" charset="0"/>
                          </a:rPr>
                          <m:t>𝒗</m:t>
                        </m:r>
                      </m:e>
                    </m:acc>
                  </m:oMath>
                </a14:m>
                <a:r>
                  <a:rPr lang="en-US" sz="2000" b="1"/>
                  <a:t>(successor(b)), </a:t>
                </a:r>
              </a:p>
              <a:p>
                <a:pPr marL="287020" indent="-274320">
                  <a:lnSpc>
                    <a:spcPct val="150000"/>
                  </a:lnSpc>
                  <a:spcBef>
                    <a:spcPts val="95"/>
                  </a:spcBef>
                  <a:buClr>
                    <a:schemeClr val="tx1"/>
                  </a:buClr>
                  <a:buSzPct val="93181"/>
                  <a:tabLst>
                    <a:tab pos="286385" algn="l"/>
                    <a:tab pos="287020" algn="l"/>
                  </a:tabLst>
                </a:pPr>
                <a:r>
                  <a:rPr lang="en-US" sz="2000"/>
                  <a:t>Where </a:t>
                </a:r>
                <a14:m>
                  <m:oMath xmlns:m="http://schemas.openxmlformats.org/officeDocument/2006/math">
                    <m:acc>
                      <m:accPr>
                        <m:chr m:val="̂"/>
                        <m:ctrlPr>
                          <a:rPr lang="en-US" sz="2000" i="1" dirty="0">
                            <a:latin typeface="Cambria Math" panose="02040503050406030204" pitchFamily="18" charset="0"/>
                          </a:rPr>
                        </m:ctrlPr>
                      </m:accPr>
                      <m:e>
                        <m:r>
                          <a:rPr lang="en-IN" sz="2000" i="1" dirty="0">
                            <a:latin typeface="Cambria Math" panose="02040503050406030204" pitchFamily="18" charset="0"/>
                          </a:rPr>
                          <m:t>𝑣</m:t>
                        </m:r>
                      </m:e>
                    </m:acc>
                  </m:oMath>
                </a14:m>
                <a:r>
                  <a:rPr lang="en-US" sz="2000"/>
                  <a:t> is the learners current approximation to V.</a:t>
                </a:r>
              </a:p>
              <a:p>
                <a:pPr marL="287020" indent="-274320">
                  <a:lnSpc>
                    <a:spcPct val="150000"/>
                  </a:lnSpc>
                  <a:spcBef>
                    <a:spcPts val="95"/>
                  </a:spcBef>
                  <a:buClr>
                    <a:schemeClr val="tx1"/>
                  </a:buClr>
                  <a:buSzPct val="93181"/>
                  <a:tabLst>
                    <a:tab pos="286385" algn="l"/>
                    <a:tab pos="287020" algn="l"/>
                  </a:tabLst>
                </a:pPr>
                <a:endParaRPr lang="en-US" sz="2000"/>
              </a:p>
              <a:p>
                <a:pPr marL="287020" indent="-274320">
                  <a:lnSpc>
                    <a:spcPct val="150000"/>
                  </a:lnSpc>
                  <a:spcBef>
                    <a:spcPts val="95"/>
                  </a:spcBef>
                  <a:buClr>
                    <a:schemeClr val="tx1"/>
                  </a:buClr>
                  <a:buSzPct val="93181"/>
                  <a:tabLst>
                    <a:tab pos="286385" algn="l"/>
                    <a:tab pos="287020" algn="l"/>
                  </a:tabLst>
                </a:pPr>
                <a:r>
                  <a:rPr lang="en-US" sz="2000"/>
                  <a:t>Successor(b) denotes the next board state of b. </a:t>
                </a:r>
              </a:p>
              <a:p>
                <a:pPr marL="287020" indent="-274320">
                  <a:lnSpc>
                    <a:spcPct val="150000"/>
                  </a:lnSpc>
                  <a:spcBef>
                    <a:spcPts val="95"/>
                  </a:spcBef>
                  <a:buClr>
                    <a:schemeClr val="tx1"/>
                  </a:buClr>
                  <a:buSzPct val="93181"/>
                  <a:tabLst>
                    <a:tab pos="286385" algn="l"/>
                    <a:tab pos="287020" algn="l"/>
                  </a:tabLst>
                </a:pPr>
                <a14:m>
                  <m:oMath xmlns:m="http://schemas.openxmlformats.org/officeDocument/2006/math">
                    <m:sSub>
                      <m:sSubPr>
                        <m:ctrlPr>
                          <a:rPr lang="en-US" sz="2400" b="1" i="1" dirty="0" smtClean="0">
                            <a:latin typeface="Cambria Math" panose="02040503050406030204" pitchFamily="18" charset="0"/>
                          </a:rPr>
                        </m:ctrlPr>
                      </m:sSubPr>
                      <m:e>
                        <m:r>
                          <m:rPr>
                            <m:nor/>
                          </m:rPr>
                          <a:rPr lang="en-US" sz="2400" b="1" dirty="0"/>
                          <m:t>V</m:t>
                        </m:r>
                      </m:e>
                      <m:sub>
                        <m:r>
                          <a:rPr lang="en-US" sz="2400" b="1" i="1" dirty="0">
                            <a:latin typeface="Cambria Math"/>
                          </a:rPr>
                          <m:t>𝒕𝒓𝒂𝒊𝒏</m:t>
                        </m:r>
                      </m:sub>
                    </m:sSub>
                    <m:r>
                      <a:rPr lang="en-US" sz="2400" b="1" i="1" dirty="0" smtClean="0">
                        <a:latin typeface="Cambria Math"/>
                      </a:rPr>
                      <m:t> </m:t>
                    </m:r>
                  </m:oMath>
                </a14:m>
                <a:r>
                  <a:rPr lang="en-US" sz="2400" b="1"/>
                  <a:t>(b)←</a:t>
                </a:r>
                <a14:m>
                  <m:oMath xmlns:m="http://schemas.openxmlformats.org/officeDocument/2006/math">
                    <m:acc>
                      <m:accPr>
                        <m:chr m:val="̂"/>
                        <m:ctrlPr>
                          <a:rPr lang="en-US" sz="2400" b="1" i="1" dirty="0">
                            <a:latin typeface="Cambria Math" panose="02040503050406030204" pitchFamily="18" charset="0"/>
                          </a:rPr>
                        </m:ctrlPr>
                      </m:accPr>
                      <m:e>
                        <m:r>
                          <a:rPr lang="en-IN" sz="2400" b="1" i="1" dirty="0">
                            <a:latin typeface="Cambria Math" panose="02040503050406030204" pitchFamily="18" charset="0"/>
                          </a:rPr>
                          <m:t>𝒗</m:t>
                        </m:r>
                      </m:e>
                    </m:acc>
                  </m:oMath>
                </a14:m>
                <a:r>
                  <a:rPr lang="en-US" sz="2400" b="1"/>
                  <a:t>(successor(b))</a:t>
                </a:r>
                <a:endParaRPr lang="en-US" sz="2200" b="1"/>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685800" y="1185357"/>
                <a:ext cx="8229600" cy="4602163"/>
              </a:xfrm>
              <a:blipFill>
                <a:blip r:embed="rId2"/>
                <a:stretch>
                  <a:fillRect l="-74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9DDD706A-DE1B-0FB5-8CE0-3C7718734A85}"/>
              </a:ext>
            </a:extLst>
          </p:cNvPr>
          <p:cNvSpPr>
            <a:spLocks noGrp="1"/>
          </p:cNvSpPr>
          <p:nvPr>
            <p:ph type="ftr" sz="quarter" idx="11"/>
          </p:nvPr>
        </p:nvSpPr>
        <p:spPr>
          <a:xfrm>
            <a:off x="1219200" y="6347981"/>
            <a:ext cx="71628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F68E8B06-1753-46DA-F340-D03E4FD7A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80160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4611E3-512E-45E9-BCC3-67926485423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685800" y="1185357"/>
                <a:ext cx="8229600" cy="4602163"/>
              </a:xfrm>
            </p:spPr>
            <p:txBody>
              <a:bodyPr>
                <a:normAutofit lnSpcReduction="10000"/>
              </a:bodyPr>
              <a:lstStyle/>
              <a:p>
                <a:pPr marL="287020" indent="-274320">
                  <a:lnSpc>
                    <a:spcPct val="150000"/>
                  </a:lnSpc>
                  <a:spcBef>
                    <a:spcPts val="95"/>
                  </a:spcBef>
                  <a:buClr>
                    <a:schemeClr val="tx1"/>
                  </a:buClr>
                  <a:buSzPct val="93181"/>
                  <a:tabLst>
                    <a:tab pos="286385" algn="l"/>
                    <a:tab pos="287020" algn="l"/>
                  </a:tabLst>
                </a:pPr>
                <a:r>
                  <a:rPr lang="en-US" sz="2200"/>
                  <a:t>Learning algorithm must choose the right weights </a:t>
                </a:r>
                <a14:m>
                  <m:oMath xmlns:m="http://schemas.openxmlformats.org/officeDocument/2006/math">
                    <m:sSub>
                      <m:sSubPr>
                        <m:ctrlPr>
                          <a:rPr lang="en-US" sz="2200" i="1" smtClean="0">
                            <a:latin typeface="Cambria Math" panose="02040503050406030204" pitchFamily="18" charset="0"/>
                          </a:rPr>
                        </m:ctrlPr>
                      </m:sSubPr>
                      <m:e>
                        <m:r>
                          <a:rPr lang="en-IN" sz="2200" b="0" i="1" smtClean="0">
                            <a:latin typeface="Cambria Math" panose="02040503050406030204" pitchFamily="18" charset="0"/>
                          </a:rPr>
                          <m:t>𝑤</m:t>
                        </m:r>
                      </m:e>
                      <m:sub>
                        <m:r>
                          <a:rPr lang="en-IN" sz="2200" b="0" i="1" smtClean="0">
                            <a:latin typeface="Cambria Math" panose="02040503050406030204" pitchFamily="18" charset="0"/>
                          </a:rPr>
                          <m:t>𝑖</m:t>
                        </m:r>
                      </m:sub>
                    </m:sSub>
                  </m:oMath>
                </a14:m>
                <a:r>
                  <a:rPr lang="en-US" sz="2200"/>
                  <a:t> to best fit the set of training examples (b, </a:t>
                </a:r>
                <a14:m>
                  <m:oMath xmlns:m="http://schemas.openxmlformats.org/officeDocument/2006/math">
                    <m:sSub>
                      <m:sSubPr>
                        <m:ctrlPr>
                          <a:rPr lang="en-US" sz="2400" i="1" dirty="0">
                            <a:latin typeface="Cambria Math" panose="02040503050406030204" pitchFamily="18" charset="0"/>
                          </a:rPr>
                        </m:ctrlPr>
                      </m:sSubPr>
                      <m:e>
                        <m:r>
                          <m:rPr>
                            <m:nor/>
                          </m:rPr>
                          <a:rPr lang="en-US" sz="2400" dirty="0"/>
                          <m:t>V</m:t>
                        </m:r>
                      </m:e>
                      <m:sub>
                        <m:r>
                          <a:rPr lang="en-US" sz="2400" b="0" i="1" dirty="0">
                            <a:latin typeface="Cambria Math"/>
                          </a:rPr>
                          <m:t>𝑡𝑟𝑎𝑖𝑛</m:t>
                        </m:r>
                      </m:sub>
                    </m:sSub>
                    <m:r>
                      <a:rPr lang="en-US" sz="2400" b="0" i="1" dirty="0">
                        <a:latin typeface="Cambria Math"/>
                      </a:rPr>
                      <m:t> </m:t>
                    </m:r>
                  </m:oMath>
                </a14:m>
                <a:r>
                  <a:rPr lang="en-US" sz="2400"/>
                  <a:t>(b)).</a:t>
                </a:r>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r>
                  <a:rPr lang="en-US" sz="2200"/>
                  <a:t>An example having weights and x values is called hypothesis value. </a:t>
                </a:r>
              </a:p>
              <a:p>
                <a:pPr marL="287020" indent="-274320">
                  <a:lnSpc>
                    <a:spcPct val="150000"/>
                  </a:lnSpc>
                  <a:spcBef>
                    <a:spcPts val="95"/>
                  </a:spcBef>
                  <a:buClr>
                    <a:schemeClr val="tx1"/>
                  </a:buClr>
                  <a:buSzPct val="93181"/>
                  <a:tabLst>
                    <a:tab pos="286385" algn="l"/>
                    <a:tab pos="287020" algn="l"/>
                  </a:tabLst>
                </a:pPr>
                <a14:m>
                  <m:oMath xmlns:m="http://schemas.openxmlformats.org/officeDocument/2006/math">
                    <m:sSub>
                      <m:sSubPr>
                        <m:ctrlPr>
                          <a:rPr lang="en-US" sz="2000" i="1" dirty="0" smtClean="0">
                            <a:latin typeface="Cambria Math" panose="02040503050406030204" pitchFamily="18" charset="0"/>
                          </a:rPr>
                        </m:ctrlPr>
                      </m:sSubPr>
                      <m:e>
                        <m:r>
                          <m:rPr>
                            <m:nor/>
                          </m:rPr>
                          <a:rPr lang="en-US" sz="2000" dirty="0"/>
                          <m:t>V</m:t>
                        </m:r>
                      </m:e>
                      <m:sub>
                        <m:r>
                          <a:rPr lang="en-US" sz="2000" b="0" i="1" dirty="0">
                            <a:latin typeface="Cambria Math"/>
                          </a:rPr>
                          <m:t>𝑡𝑟𝑎𝑖𝑛</m:t>
                        </m:r>
                      </m:sub>
                    </m:sSub>
                    <m:r>
                      <a:rPr lang="en-US" sz="2000" b="0" i="1" dirty="0">
                        <a:latin typeface="Cambria Math"/>
                      </a:rPr>
                      <m:t> </m:t>
                    </m:r>
                  </m:oMath>
                </a14:m>
                <a:r>
                  <a:rPr lang="en-US" sz="2000"/>
                  <a:t>(b) is called the training vales.</a:t>
                </a:r>
              </a:p>
              <a:p>
                <a:pPr marL="287020" indent="-274320">
                  <a:lnSpc>
                    <a:spcPct val="150000"/>
                  </a:lnSpc>
                  <a:spcBef>
                    <a:spcPts val="95"/>
                  </a:spcBef>
                  <a:buClr>
                    <a:schemeClr val="tx1"/>
                  </a:buClr>
                  <a:buSzPct val="93181"/>
                  <a:tabLst>
                    <a:tab pos="286385" algn="l"/>
                    <a:tab pos="287020" algn="l"/>
                  </a:tabLst>
                </a:pPr>
                <a:r>
                  <a:rPr lang="en-US" sz="2000"/>
                  <a:t>If </a:t>
                </a:r>
                <a14:m>
                  <m:oMath xmlns:m="http://schemas.openxmlformats.org/officeDocument/2006/math">
                    <m:sSub>
                      <m:sSubPr>
                        <m:ctrlPr>
                          <a:rPr lang="en-US" sz="2400" i="1" dirty="0" smtClean="0">
                            <a:latin typeface="Cambria Math" panose="02040503050406030204" pitchFamily="18" charset="0"/>
                          </a:rPr>
                        </m:ctrlPr>
                      </m:sSubPr>
                      <m:e>
                        <m:r>
                          <m:rPr>
                            <m:nor/>
                          </m:rPr>
                          <a:rPr lang="en-US" sz="2400" dirty="0"/>
                          <m:t>V</m:t>
                        </m:r>
                      </m:e>
                      <m:sub>
                        <m:r>
                          <a:rPr lang="en-US" sz="2400" b="0" i="1" dirty="0">
                            <a:latin typeface="Cambria Math"/>
                          </a:rPr>
                          <m:t>𝑡𝑟𝑎𝑖𝑛</m:t>
                        </m:r>
                      </m:sub>
                    </m:sSub>
                    <m:r>
                      <a:rPr lang="en-US" sz="2400" b="0" i="1" dirty="0">
                        <a:latin typeface="Cambria Math"/>
                      </a:rPr>
                      <m:t> </m:t>
                    </m:r>
                  </m:oMath>
                </a14:m>
                <a:r>
                  <a:rPr lang="en-US" sz="2400"/>
                  <a:t>(b)  - </a:t>
                </a:r>
                <a14:m>
                  <m:oMath xmlns:m="http://schemas.openxmlformats.org/officeDocument/2006/math">
                    <m:acc>
                      <m:accPr>
                        <m:chr m:val="̂"/>
                        <m:ctrlPr>
                          <a:rPr lang="en-US" sz="2400" i="1" dirty="0">
                            <a:latin typeface="Cambria Math" panose="02040503050406030204" pitchFamily="18" charset="0"/>
                          </a:rPr>
                        </m:ctrlPr>
                      </m:accPr>
                      <m:e>
                        <m:r>
                          <a:rPr lang="en-IN" sz="2400" b="0" i="1" dirty="0">
                            <a:latin typeface="Cambria Math" panose="02040503050406030204" pitchFamily="18" charset="0"/>
                          </a:rPr>
                          <m:t>𝑣</m:t>
                        </m:r>
                      </m:e>
                    </m:acc>
                  </m:oMath>
                </a14:m>
                <a:r>
                  <a:rPr lang="en-US" sz="2400"/>
                  <a:t>(b) </a:t>
                </a:r>
                <a:r>
                  <a:rPr lang="en-US" sz="2000"/>
                  <a:t>is zero then the weights value taken is correct otherwise error. </a:t>
                </a:r>
              </a:p>
              <a:p>
                <a:pPr marL="287020" indent="-274320">
                  <a:lnSpc>
                    <a:spcPct val="150000"/>
                  </a:lnSpc>
                  <a:spcBef>
                    <a:spcPts val="95"/>
                  </a:spcBef>
                  <a:buClr>
                    <a:schemeClr val="tx1"/>
                  </a:buClr>
                  <a:buSzPct val="93181"/>
                  <a:tabLst>
                    <a:tab pos="286385" algn="l"/>
                    <a:tab pos="287020" algn="l"/>
                  </a:tabLst>
                </a:pPr>
                <a:endParaRPr lang="en-US" sz="220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685800" y="1185357"/>
                <a:ext cx="8229600" cy="4602163"/>
              </a:xfrm>
              <a:blipFill>
                <a:blip r:embed="rId2"/>
                <a:stretch>
                  <a:fillRect l="-593"/>
                </a:stretch>
              </a:blipFill>
            </p:spPr>
            <p:txBody>
              <a:bodyPr/>
              <a:lstStyle/>
              <a:p>
                <a:r>
                  <a:rPr lang="en-US">
                    <a:noFill/>
                  </a:rPr>
                  <a:t> </a:t>
                </a:r>
              </a:p>
            </p:txBody>
          </p:sp>
        </mc:Fallback>
      </mc:AlternateContent>
      <p:pic>
        <p:nvPicPr>
          <p:cNvPr id="2" name="Picture 2">
            <a:extLst>
              <a:ext uri="{FF2B5EF4-FFF2-40B4-BE49-F238E27FC236}">
                <a16:creationId xmlns:a16="http://schemas.microsoft.com/office/drawing/2014/main" id="{635A7278-7BB0-49DC-8215-8C7C384BE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2209800"/>
            <a:ext cx="76962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3E76898-82EC-6DB5-48D0-958030CB91CB}"/>
              </a:ext>
            </a:extLst>
          </p:cNvPr>
          <p:cNvSpPr>
            <a:spLocks noGrp="1"/>
          </p:cNvSpPr>
          <p:nvPr>
            <p:ph type="ftr" sz="quarter" idx="11"/>
          </p:nvPr>
        </p:nvSpPr>
        <p:spPr>
          <a:xfrm>
            <a:off x="2743200" y="6411154"/>
            <a:ext cx="4495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0280CCD6-6884-B1EB-6579-FD6A3E408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06273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268022-F290-41AD-AB29-3A116F44CFB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200"/>
              <a:t>Error E is calculated as: </a:t>
            </a:r>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r>
              <a:rPr lang="en-US" sz="2200"/>
              <a:t>There are several algorithms are known for finding weights of a linear function that minimizes E. </a:t>
            </a:r>
          </a:p>
          <a:p>
            <a:pPr marL="287020" indent="-274320">
              <a:lnSpc>
                <a:spcPct val="150000"/>
              </a:lnSpc>
              <a:spcBef>
                <a:spcPts val="95"/>
              </a:spcBef>
              <a:buClr>
                <a:schemeClr val="tx1"/>
              </a:buClr>
              <a:buSzPct val="93181"/>
              <a:tabLst>
                <a:tab pos="286385" algn="l"/>
                <a:tab pos="287020" algn="l"/>
              </a:tabLst>
            </a:pPr>
            <a:r>
              <a:rPr lang="en-US" sz="2200"/>
              <a:t>One such algorithm is least mean square. </a:t>
            </a:r>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0"/>
            <a:ext cx="5829300" cy="679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64EE4F07-49BD-1E71-7C33-19013DD4FF38}"/>
              </a:ext>
            </a:extLst>
          </p:cNvPr>
          <p:cNvSpPr>
            <a:spLocks noGrp="1"/>
          </p:cNvSpPr>
          <p:nvPr>
            <p:ph type="ftr" sz="quarter" idx="11"/>
          </p:nvPr>
        </p:nvSpPr>
        <p:spPr>
          <a:xfrm>
            <a:off x="2819400" y="6356350"/>
            <a:ext cx="4343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852B3EC3-048D-80DB-8CED-9D83ED520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623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258F20-CA52-41C3-B731-53DC9B647EA1}"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a:t>Adjusting the weights: </a:t>
            </a:r>
          </a:p>
          <a:p>
            <a:pPr marL="12700" indent="0">
              <a:lnSpc>
                <a:spcPct val="150000"/>
              </a:lnSpc>
              <a:spcBef>
                <a:spcPts val="95"/>
              </a:spcBef>
              <a:buClr>
                <a:schemeClr val="tx1"/>
              </a:buClr>
              <a:buSzPct val="93181"/>
              <a:buNone/>
              <a:tabLst>
                <a:tab pos="286385" algn="l"/>
                <a:tab pos="287020" algn="l"/>
              </a:tabLst>
            </a:pPr>
            <a:endParaRPr lang="en-US" sz="2400" b="1"/>
          </a:p>
          <a:p>
            <a:pPr marL="12700" indent="0">
              <a:lnSpc>
                <a:spcPct val="150000"/>
              </a:lnSpc>
              <a:spcBef>
                <a:spcPts val="95"/>
              </a:spcBef>
              <a:buClr>
                <a:schemeClr val="tx1"/>
              </a:buClr>
              <a:buSzPct val="93181"/>
              <a:buNone/>
              <a:tabLst>
                <a:tab pos="286385" algn="l"/>
                <a:tab pos="287020" algn="l"/>
              </a:tabLst>
            </a:pPr>
            <a:endParaRPr lang="en-US" sz="2400" b="1"/>
          </a:p>
          <a:p>
            <a:pPr marL="12700" indent="0">
              <a:lnSpc>
                <a:spcPct val="150000"/>
              </a:lnSpc>
              <a:spcBef>
                <a:spcPts val="95"/>
              </a:spcBef>
              <a:buClr>
                <a:schemeClr val="tx1"/>
              </a:buClr>
              <a:buSzPct val="93181"/>
              <a:buNone/>
              <a:tabLst>
                <a:tab pos="286385" algn="l"/>
                <a:tab pos="287020" algn="l"/>
              </a:tabLst>
            </a:pPr>
            <a:endParaRPr lang="en-US" sz="2400" b="1"/>
          </a:p>
          <a:p>
            <a:pPr marL="12700" indent="0">
              <a:lnSpc>
                <a:spcPct val="150000"/>
              </a:lnSpc>
              <a:spcBef>
                <a:spcPts val="95"/>
              </a:spcBef>
              <a:buClr>
                <a:schemeClr val="tx1"/>
              </a:buClr>
              <a:buSzPct val="93181"/>
              <a:buNone/>
              <a:tabLst>
                <a:tab pos="286385" algn="l"/>
                <a:tab pos="287020" algn="l"/>
              </a:tabLst>
            </a:pPr>
            <a:endParaRPr lang="en-US" sz="2400" b="1"/>
          </a:p>
          <a:p>
            <a:pPr marL="12700" indent="0">
              <a:lnSpc>
                <a:spcPct val="150000"/>
              </a:lnSpc>
              <a:spcBef>
                <a:spcPts val="95"/>
              </a:spcBef>
              <a:buClr>
                <a:schemeClr val="tx1"/>
              </a:buClr>
              <a:buSzPct val="93181"/>
              <a:buNone/>
              <a:tabLst>
                <a:tab pos="286385" algn="l"/>
                <a:tab pos="287020" algn="l"/>
              </a:tabLst>
            </a:pPr>
            <a:endParaRPr lang="en-US" sz="2400" b="1"/>
          </a:p>
          <a:p>
            <a:pPr marL="12700" indent="0">
              <a:lnSpc>
                <a:spcPct val="150000"/>
              </a:lnSpc>
              <a:spcBef>
                <a:spcPts val="95"/>
              </a:spcBef>
              <a:buClr>
                <a:schemeClr val="tx1"/>
              </a:buClr>
              <a:buSzPct val="93181"/>
              <a:buNone/>
              <a:tabLst>
                <a:tab pos="286385" algn="l"/>
                <a:tab pos="287020" algn="l"/>
              </a:tabLst>
            </a:pPr>
            <a:endParaRPr lang="en-US" sz="2400" b="1"/>
          </a:p>
          <a:p>
            <a:pPr marL="12700" indent="0">
              <a:lnSpc>
                <a:spcPct val="150000"/>
              </a:lnSpc>
              <a:spcBef>
                <a:spcPts val="95"/>
              </a:spcBef>
              <a:buClr>
                <a:schemeClr val="tx1"/>
              </a:buClr>
              <a:buSzPct val="93181"/>
              <a:buNone/>
              <a:tabLst>
                <a:tab pos="286385" algn="l"/>
                <a:tab pos="287020" algn="l"/>
              </a:tabLst>
            </a:pPr>
            <a:endParaRPr lang="en-US" sz="2400" b="1"/>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 y="1828800"/>
            <a:ext cx="8582025"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E37AF707-8937-AF1A-8C2F-4B5112F3C8A8}"/>
              </a:ext>
            </a:extLst>
          </p:cNvPr>
          <p:cNvSpPr>
            <a:spLocks noGrp="1"/>
          </p:cNvSpPr>
          <p:nvPr>
            <p:ph type="ftr" sz="quarter" idx="11"/>
          </p:nvPr>
        </p:nvSpPr>
        <p:spPr>
          <a:xfrm>
            <a:off x="2819400" y="6361942"/>
            <a:ext cx="4267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5156B844-6ABE-5B41-F28D-47DB785ED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84457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9E73C9-5FC5-43E9-AD46-30DCF20876A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762001"/>
            <a:ext cx="8229600" cy="5025520"/>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a:t>5. The Final Design:</a:t>
            </a:r>
          </a:p>
          <a:p>
            <a:pPr marL="12700" indent="0">
              <a:lnSpc>
                <a:spcPct val="150000"/>
              </a:lnSpc>
              <a:spcBef>
                <a:spcPts val="95"/>
              </a:spcBef>
              <a:buClr>
                <a:schemeClr val="tx1"/>
              </a:buClr>
              <a:buSzPct val="93181"/>
              <a:buNone/>
              <a:tabLst>
                <a:tab pos="286385" algn="l"/>
                <a:tab pos="287020" algn="l"/>
              </a:tabLst>
            </a:pPr>
            <a:r>
              <a:rPr lang="en-US" sz="2400" b="1"/>
              <a:t> </a:t>
            </a:r>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08293"/>
            <a:ext cx="7620000" cy="5066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9A5022E2-0FBC-5765-0477-0C29A0C5F1E4}"/>
              </a:ext>
            </a:extLst>
          </p:cNvPr>
          <p:cNvSpPr>
            <a:spLocks noGrp="1"/>
          </p:cNvSpPr>
          <p:nvPr>
            <p:ph type="ftr" sz="quarter" idx="11"/>
          </p:nvPr>
        </p:nvSpPr>
        <p:spPr>
          <a:xfrm>
            <a:off x="1371600" y="6374896"/>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566C2A8F-934F-D0D4-C6E6-47A80C300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4499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AFFD91-737A-4EE0-AAD8-A51DCD63FD15}"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464" y="923077"/>
            <a:ext cx="5257800" cy="5615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4689772C-D619-6FF6-36C9-13CA60923D57}"/>
              </a:ext>
            </a:extLst>
          </p:cNvPr>
          <p:cNvSpPr>
            <a:spLocks noGrp="1"/>
          </p:cNvSpPr>
          <p:nvPr>
            <p:ph type="ftr" sz="quarter" idx="11"/>
          </p:nvPr>
        </p:nvSpPr>
        <p:spPr>
          <a:xfrm>
            <a:off x="1219200" y="6436066"/>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B6D63805-B473-E2DC-2A33-C03FE71A6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9734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0A6910-DFCA-4557-B71D-594150F306AF}" type="datetime1">
              <a:rPr lang="en-US" smtClean="0"/>
              <a:t>2/14/2024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127</a:t>
            </a:fld>
            <a:endParaRPr lang="en-US"/>
          </a:p>
        </p:txBody>
      </p:sp>
      <p:sp>
        <p:nvSpPr>
          <p:cNvPr id="5" name="Footer Placeholder 4"/>
          <p:cNvSpPr>
            <a:spLocks noGrp="1"/>
          </p:cNvSpPr>
          <p:nvPr>
            <p:ph type="ftr" sz="quarter" idx="11"/>
          </p:nvPr>
        </p:nvSpPr>
        <p:spPr>
          <a:xfrm>
            <a:off x="1371599" y="6356350"/>
            <a:ext cx="7010401" cy="365125"/>
          </a:xfrm>
        </p:spPr>
        <p:txBody>
          <a:bodyPr/>
          <a:lstStyle/>
          <a:p>
            <a:r>
              <a:rPr lang="en-US" dirty="0"/>
              <a:t> Dr. Roop Singh      ACSML0601     Machine Learning     Unit 1</a:t>
            </a:r>
          </a:p>
        </p:txBody>
      </p:sp>
      <p:sp>
        <p:nvSpPr>
          <p:cNvPr id="6"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INTRODUCTION</a:t>
            </a:r>
            <a:endParaRPr lang="en-US" sz="3000"/>
          </a:p>
        </p:txBody>
      </p:sp>
      <p:sp>
        <p:nvSpPr>
          <p:cNvPr id="7" name="Rectangle 6"/>
          <p:cNvSpPr/>
          <p:nvPr/>
        </p:nvSpPr>
        <p:spPr>
          <a:xfrm>
            <a:off x="3248560" y="1143000"/>
            <a:ext cx="4295239" cy="523220"/>
          </a:xfrm>
          <a:prstGeom prst="rect">
            <a:avLst/>
          </a:prstGeom>
        </p:spPr>
        <p:txBody>
          <a:bodyPr wrap="square">
            <a:spAutoFit/>
          </a:bodyPr>
          <a:lstStyle/>
          <a:p>
            <a:r>
              <a:rPr lang="en-US" sz="2800"/>
              <a:t>Issues in machine learning</a:t>
            </a:r>
          </a:p>
        </p:txBody>
      </p:sp>
      <p:sp>
        <p:nvSpPr>
          <p:cNvPr id="8" name="Rectangle 7"/>
          <p:cNvSpPr/>
          <p:nvPr/>
        </p:nvSpPr>
        <p:spPr>
          <a:xfrm>
            <a:off x="609600" y="2133600"/>
            <a:ext cx="7772400" cy="4201150"/>
          </a:xfrm>
          <a:prstGeom prst="rect">
            <a:avLst/>
          </a:prstGeom>
        </p:spPr>
        <p:txBody>
          <a:bodyPr wrap="square">
            <a:spAutoFit/>
          </a:bodyPr>
          <a:lstStyle/>
          <a:p>
            <a:pPr>
              <a:lnSpc>
                <a:spcPct val="150000"/>
              </a:lnSpc>
              <a:buFont typeface="Arial" pitchFamily="34" charset="0"/>
              <a:buChar char="•"/>
            </a:pPr>
            <a:r>
              <a:rPr lang="en-US" sz="2200"/>
              <a:t>Focusing Too Much on Algorithms and Theories</a:t>
            </a:r>
          </a:p>
          <a:p>
            <a:pPr>
              <a:lnSpc>
                <a:spcPct val="150000"/>
              </a:lnSpc>
              <a:buFont typeface="Arial" pitchFamily="34" charset="0"/>
              <a:buChar char="•"/>
            </a:pPr>
            <a:r>
              <a:rPr lang="en-US" sz="2200"/>
              <a:t>Mastering ALL of ML</a:t>
            </a:r>
          </a:p>
          <a:p>
            <a:pPr>
              <a:lnSpc>
                <a:spcPct val="150000"/>
              </a:lnSpc>
              <a:buFont typeface="Arial" pitchFamily="34" charset="0"/>
              <a:buChar char="•"/>
            </a:pPr>
            <a:r>
              <a:rPr lang="en-US" sz="2200"/>
              <a:t>Using Changing or Premade Tools</a:t>
            </a:r>
          </a:p>
          <a:p>
            <a:pPr>
              <a:lnSpc>
                <a:spcPct val="150000"/>
              </a:lnSpc>
              <a:buFont typeface="Arial" pitchFamily="34" charset="0"/>
              <a:buChar char="•"/>
            </a:pPr>
            <a:r>
              <a:rPr lang="en-US" sz="2200"/>
              <a:t>Having Algorithms Become Obsolete as Soon as Data Grows</a:t>
            </a:r>
          </a:p>
          <a:p>
            <a:pPr>
              <a:lnSpc>
                <a:spcPct val="150000"/>
              </a:lnSpc>
              <a:buFont typeface="Arial" pitchFamily="34" charset="0"/>
              <a:buChar char="•"/>
            </a:pPr>
            <a:r>
              <a:rPr lang="en-US" sz="2200"/>
              <a:t>Getting Bad Predictions to Come Together With Biases</a:t>
            </a:r>
          </a:p>
          <a:p>
            <a:pPr>
              <a:lnSpc>
                <a:spcPct val="150000"/>
              </a:lnSpc>
              <a:buFont typeface="Arial" pitchFamily="34" charset="0"/>
              <a:buChar char="•"/>
            </a:pPr>
            <a:r>
              <a:rPr lang="en-US" sz="2200"/>
              <a:t>Making the Wrong Assumptions</a:t>
            </a:r>
          </a:p>
          <a:p>
            <a:pPr>
              <a:lnSpc>
                <a:spcPct val="150000"/>
              </a:lnSpc>
              <a:buFont typeface="Arial" pitchFamily="34" charset="0"/>
              <a:buChar char="•"/>
            </a:pPr>
            <a:r>
              <a:rPr lang="en-US" sz="2200"/>
              <a:t>Having Bad Data Convert to Bad Results</a:t>
            </a:r>
          </a:p>
          <a:p>
            <a:endParaRPr lang="en-US" b="1"/>
          </a:p>
          <a:p>
            <a:endParaRPr lang="en-US" b="1"/>
          </a:p>
        </p:txBody>
      </p:sp>
      <p:pic>
        <p:nvPicPr>
          <p:cNvPr id="2" name="Picture 1">
            <a:extLst>
              <a:ext uri="{FF2B5EF4-FFF2-40B4-BE49-F238E27FC236}">
                <a16:creationId xmlns:a16="http://schemas.microsoft.com/office/drawing/2014/main" id="{AB7375E1-B99F-9EE6-F12C-5DC534E8D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11998612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99745D-0E61-4A8E-95F8-7BD23C3F5D7C}"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History of Machine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BE31DAD4-9164-4CB3-82A8-213949473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50" y="1185356"/>
            <a:ext cx="7296150" cy="4864100"/>
          </a:xfrm>
          <a:prstGeom prst="rect">
            <a:avLst/>
          </a:prstGeom>
        </p:spPr>
      </p:pic>
      <p:sp>
        <p:nvSpPr>
          <p:cNvPr id="2" name="Footer Placeholder 1">
            <a:extLst>
              <a:ext uri="{FF2B5EF4-FFF2-40B4-BE49-F238E27FC236}">
                <a16:creationId xmlns:a16="http://schemas.microsoft.com/office/drawing/2014/main" id="{4B5C8BE8-1F24-2909-B7C0-F0D6943691FC}"/>
              </a:ext>
            </a:extLst>
          </p:cNvPr>
          <p:cNvSpPr>
            <a:spLocks noGrp="1"/>
          </p:cNvSpPr>
          <p:nvPr>
            <p:ph type="ftr" sz="quarter" idx="11"/>
          </p:nvPr>
        </p:nvSpPr>
        <p:spPr>
          <a:xfrm>
            <a:off x="1219200" y="6356349"/>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4FB1DA99-42D6-AD10-BA84-B1F1C9D57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33063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63C0134-2092-4744-8576-A64A7418D2A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4000" b="1"/>
              <a:t>History of Machine Learning  </a:t>
            </a:r>
            <a:r>
              <a:rPr lang="en-US" sz="4000"/>
              <a:t>(CO1)</a:t>
            </a:r>
          </a:p>
        </p:txBody>
      </p:sp>
      <p:sp>
        <p:nvSpPr>
          <p:cNvPr id="9" name="Content Placeholder 8"/>
          <p:cNvSpPr>
            <a:spLocks noGrp="1"/>
          </p:cNvSpPr>
          <p:nvPr>
            <p:ph idx="1"/>
          </p:nvPr>
        </p:nvSpPr>
        <p:spPr>
          <a:xfrm>
            <a:off x="685800" y="1185357"/>
            <a:ext cx="8229600" cy="4602163"/>
          </a:xfrm>
        </p:spPr>
        <p:txBody>
          <a:bodyPr>
            <a:normAutofit/>
          </a:bodyPr>
          <a:lstStyle/>
          <a:p>
            <a:r>
              <a:rPr lang="en-US" sz="1800" b="1"/>
              <a:t>The early history of Machine Learning (Pre-1940):</a:t>
            </a:r>
          </a:p>
          <a:p>
            <a:endParaRPr lang="en-US" sz="1800" b="1"/>
          </a:p>
          <a:p>
            <a:pPr>
              <a:buFont typeface="Arial" panose="020B0604020202020204" pitchFamily="34" charset="0"/>
              <a:buChar char="•"/>
            </a:pPr>
            <a:r>
              <a:rPr lang="en-US" sz="1800" b="1"/>
              <a:t>1834:</a:t>
            </a:r>
            <a:r>
              <a:rPr lang="en-US" sz="1800"/>
              <a:t> In 1834, Charles Babbage, the father of the computer, conceived a device that could be programmed with punch cards. However, the machine was never built, but all modern computers rely on its logical structure.</a:t>
            </a:r>
          </a:p>
          <a:p>
            <a:pPr>
              <a:buFont typeface="Arial" panose="020B0604020202020204" pitchFamily="34" charset="0"/>
              <a:buChar char="•"/>
            </a:pPr>
            <a:r>
              <a:rPr lang="en-US" sz="1800" b="1"/>
              <a:t>1936:</a:t>
            </a:r>
            <a:r>
              <a:rPr lang="en-US" sz="1800"/>
              <a:t> In 1936, Alan Turing gave a theory that how a machine can determine and execute a set of instructions.</a:t>
            </a:r>
          </a:p>
          <a:p>
            <a:r>
              <a:rPr lang="en-US" sz="1800" b="1"/>
              <a:t>The era of stored program computers:</a:t>
            </a:r>
          </a:p>
          <a:p>
            <a:pPr>
              <a:buFont typeface="Arial" panose="020B0604020202020204" pitchFamily="34" charset="0"/>
              <a:buChar char="•"/>
            </a:pPr>
            <a:r>
              <a:rPr lang="en-US" sz="1800" b="1"/>
              <a:t>1940:</a:t>
            </a:r>
            <a:r>
              <a:rPr lang="en-US" sz="1800"/>
              <a:t> In 1940, the first manually operated computer, "ENIAC" was invented, which was the first electronic general-purpose computer. After that stored program computer such as EDSAC in 1949 and EDVAC in 1951 were invented.</a:t>
            </a:r>
          </a:p>
          <a:p>
            <a:pPr>
              <a:buFont typeface="Arial" panose="020B0604020202020204" pitchFamily="34" charset="0"/>
              <a:buChar char="•"/>
            </a:pPr>
            <a:r>
              <a:rPr lang="en-US" sz="1800" b="1"/>
              <a:t>1943:</a:t>
            </a:r>
            <a:r>
              <a:rPr lang="en-US" sz="1800"/>
              <a:t> In 1943, a human neural network was modeled with an electrical circuit. In 1950, the scientists started applying their idea to work and analyzed how human neurons might work.</a:t>
            </a:r>
          </a:p>
          <a:p>
            <a:pPr marL="355600">
              <a:lnSpc>
                <a:spcPct val="150000"/>
              </a:lnSpc>
              <a:spcBef>
                <a:spcPts val="95"/>
              </a:spcBef>
              <a:buClr>
                <a:schemeClr val="tx1"/>
              </a:buClr>
              <a:buSzPct val="93181"/>
              <a:tabLst>
                <a:tab pos="286385" algn="l"/>
                <a:tab pos="287020" algn="l"/>
              </a:tabLst>
            </a:pPr>
            <a:endParaRPr lang="en-US" sz="1800"/>
          </a:p>
          <a:p>
            <a:pPr marL="287020" indent="-274320">
              <a:lnSpc>
                <a:spcPct val="150000"/>
              </a:lnSpc>
              <a:spcBef>
                <a:spcPts val="95"/>
              </a:spcBef>
              <a:buClr>
                <a:schemeClr val="tx1"/>
              </a:buClr>
              <a:buSzPct val="93181"/>
              <a:tabLst>
                <a:tab pos="286385" algn="l"/>
                <a:tab pos="287020" algn="l"/>
              </a:tabLst>
            </a:pPr>
            <a:endParaRPr lang="en-US" sz="1800"/>
          </a:p>
          <a:p>
            <a:pPr marL="287020" indent="-274320">
              <a:lnSpc>
                <a:spcPct val="150000"/>
              </a:lnSpc>
              <a:spcBef>
                <a:spcPts val="95"/>
              </a:spcBef>
              <a:buClr>
                <a:schemeClr val="tx1"/>
              </a:buClr>
              <a:buSzPct val="93181"/>
              <a:tabLst>
                <a:tab pos="286385" algn="l"/>
                <a:tab pos="287020" algn="l"/>
              </a:tabLst>
            </a:pPr>
            <a:endParaRPr lang="en-US" sz="1800"/>
          </a:p>
        </p:txBody>
      </p:sp>
      <p:sp>
        <p:nvSpPr>
          <p:cNvPr id="2" name="Footer Placeholder 1">
            <a:extLst>
              <a:ext uri="{FF2B5EF4-FFF2-40B4-BE49-F238E27FC236}">
                <a16:creationId xmlns:a16="http://schemas.microsoft.com/office/drawing/2014/main" id="{49E8A041-48E8-4137-1CEF-C732537D9146}"/>
              </a:ext>
            </a:extLst>
          </p:cNvPr>
          <p:cNvSpPr>
            <a:spLocks noGrp="1"/>
          </p:cNvSpPr>
          <p:nvPr>
            <p:ph type="ftr" sz="quarter" idx="11"/>
          </p:nvPr>
        </p:nvSpPr>
        <p:spPr>
          <a:xfrm>
            <a:off x="1371600" y="6292775"/>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BA7322EB-DA6F-7169-7208-71DE26D2C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471513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3EC54A-C288-445A-B141-05F20D9CBBAB}" type="datetime1">
              <a:rPr lang="en-US" smtClean="0"/>
              <a:t>2/14/2024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a:t>Program Educational Objectives </a:t>
            </a:r>
            <a:endParaRPr kumimoji="0" lang="en-US" sz="2800" b="0" i="0" u="none" strike="noStrike" kern="1200" cap="none" spc="0" normalizeH="0" baseline="0" noProof="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19100" y="1447800"/>
            <a:ext cx="8305800" cy="3810000"/>
          </a:xfrm>
        </p:spPr>
        <p:txBody>
          <a:bodyPr>
            <a:normAutofit fontScale="85000" lnSpcReduction="20000"/>
          </a:bodyPr>
          <a:lstStyle/>
          <a:p>
            <a:pPr algn="just"/>
            <a:r>
              <a:rPr lang="en-US" b="1"/>
              <a:t>PEO1-</a:t>
            </a:r>
            <a:r>
              <a:rPr lang="en-US"/>
              <a:t>Engage in successful professional practices in the area of Artificial Intelligence and pursue higher education and research.</a:t>
            </a:r>
          </a:p>
          <a:p>
            <a:pPr algn="just"/>
            <a:endParaRPr lang="en-US"/>
          </a:p>
          <a:p>
            <a:pPr algn="just"/>
            <a:r>
              <a:rPr lang="en-US" b="1"/>
              <a:t>PEO2</a:t>
            </a:r>
            <a:r>
              <a:rPr lang="en-US"/>
              <a:t>-Demonstrate effective leadership and communicate as an individual and as a team in the workspace and society.</a:t>
            </a:r>
          </a:p>
          <a:p>
            <a:pPr algn="just"/>
            <a:endParaRPr lang="en-US"/>
          </a:p>
          <a:p>
            <a:pPr algn="just"/>
            <a:r>
              <a:rPr lang="en-US" b="1"/>
              <a:t>PEO3-</a:t>
            </a:r>
            <a:r>
              <a:rPr lang="en-US"/>
              <a:t>Pursue life-long learning in developing AI-based innovative solutions for the betterment of society.</a:t>
            </a:r>
            <a:endParaRPr lang="en-IN"/>
          </a:p>
        </p:txBody>
      </p:sp>
      <p:pic>
        <p:nvPicPr>
          <p:cNvPr id="2" name="Picture 1">
            <a:extLst>
              <a:ext uri="{FF2B5EF4-FFF2-40B4-BE49-F238E27FC236}">
                <a16:creationId xmlns:a16="http://schemas.microsoft.com/office/drawing/2014/main" id="{5F10B2CE-88E7-E0A9-65B0-398D70078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67644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2" end="2"/>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08EE8-1C4F-4DEA-A490-3C749501674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4AB74800-5977-14DB-4AFF-A0EDB953529B}"/>
              </a:ext>
            </a:extLst>
          </p:cNvPr>
          <p:cNvPicPr>
            <a:picLocks noChangeAspect="1"/>
          </p:cNvPicPr>
          <p:nvPr/>
        </p:nvPicPr>
        <p:blipFill>
          <a:blip r:embed="rId2"/>
          <a:stretch>
            <a:fillRect/>
          </a:stretch>
        </p:blipFill>
        <p:spPr>
          <a:xfrm>
            <a:off x="1025342" y="1161933"/>
            <a:ext cx="7093315" cy="4534133"/>
          </a:xfrm>
          <a:prstGeom prst="rect">
            <a:avLst/>
          </a:prstGeom>
        </p:spPr>
      </p:pic>
      <p:sp>
        <p:nvSpPr>
          <p:cNvPr id="2" name="Footer Placeholder 1">
            <a:extLst>
              <a:ext uri="{FF2B5EF4-FFF2-40B4-BE49-F238E27FC236}">
                <a16:creationId xmlns:a16="http://schemas.microsoft.com/office/drawing/2014/main" id="{99CD56FC-C1F1-57D7-B152-391D615D1AA3}"/>
              </a:ext>
            </a:extLst>
          </p:cNvPr>
          <p:cNvSpPr>
            <a:spLocks noGrp="1"/>
          </p:cNvSpPr>
          <p:nvPr>
            <p:ph type="ftr" sz="quarter" idx="11"/>
          </p:nvPr>
        </p:nvSpPr>
        <p:spPr>
          <a:xfrm>
            <a:off x="1295400" y="6356349"/>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2AFB8FD0-176F-E836-7415-3F5BA2FF0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44729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345B15-631E-4D4F-9CF4-2D83EB4C34D5}"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5227AF4A-EFD8-956E-E465-EE35281225F3}"/>
              </a:ext>
            </a:extLst>
          </p:cNvPr>
          <p:cNvPicPr>
            <a:picLocks noChangeAspect="1"/>
          </p:cNvPicPr>
          <p:nvPr/>
        </p:nvPicPr>
        <p:blipFill>
          <a:blip r:embed="rId2"/>
          <a:stretch>
            <a:fillRect/>
          </a:stretch>
        </p:blipFill>
        <p:spPr>
          <a:xfrm>
            <a:off x="987241" y="1292115"/>
            <a:ext cx="7169518" cy="4273770"/>
          </a:xfrm>
          <a:prstGeom prst="rect">
            <a:avLst/>
          </a:prstGeom>
        </p:spPr>
      </p:pic>
      <p:sp>
        <p:nvSpPr>
          <p:cNvPr id="2" name="Footer Placeholder 1">
            <a:extLst>
              <a:ext uri="{FF2B5EF4-FFF2-40B4-BE49-F238E27FC236}">
                <a16:creationId xmlns:a16="http://schemas.microsoft.com/office/drawing/2014/main" id="{297301AB-C974-6202-8142-61384634C2EF}"/>
              </a:ext>
            </a:extLst>
          </p:cNvPr>
          <p:cNvSpPr>
            <a:spLocks noGrp="1"/>
          </p:cNvSpPr>
          <p:nvPr>
            <p:ph type="ftr" sz="quarter" idx="11"/>
          </p:nvPr>
        </p:nvSpPr>
        <p:spPr>
          <a:xfrm>
            <a:off x="1371600" y="6319845"/>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6FA72387-9C9D-E6B6-8D8F-A8F935406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982246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7490C6-F7CA-4565-8202-9C1AD2FC024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C8EA5D0F-F415-A1D2-E5CE-90759BA68A18}"/>
              </a:ext>
            </a:extLst>
          </p:cNvPr>
          <p:cNvPicPr>
            <a:picLocks noChangeAspect="1"/>
          </p:cNvPicPr>
          <p:nvPr/>
        </p:nvPicPr>
        <p:blipFill>
          <a:blip r:embed="rId2"/>
          <a:stretch>
            <a:fillRect/>
          </a:stretch>
        </p:blipFill>
        <p:spPr>
          <a:xfrm>
            <a:off x="933263" y="1082554"/>
            <a:ext cx="7277474" cy="4692891"/>
          </a:xfrm>
          <a:prstGeom prst="rect">
            <a:avLst/>
          </a:prstGeom>
        </p:spPr>
      </p:pic>
      <p:sp>
        <p:nvSpPr>
          <p:cNvPr id="2" name="Footer Placeholder 1">
            <a:extLst>
              <a:ext uri="{FF2B5EF4-FFF2-40B4-BE49-F238E27FC236}">
                <a16:creationId xmlns:a16="http://schemas.microsoft.com/office/drawing/2014/main" id="{694DBD6D-FF10-8315-D31E-109CCFF1ECC0}"/>
              </a:ext>
            </a:extLst>
          </p:cNvPr>
          <p:cNvSpPr>
            <a:spLocks noGrp="1"/>
          </p:cNvSpPr>
          <p:nvPr>
            <p:ph type="ftr" sz="quarter" idx="11"/>
          </p:nvPr>
        </p:nvSpPr>
        <p:spPr>
          <a:xfrm>
            <a:off x="1371599" y="6356349"/>
            <a:ext cx="6839137"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B339F622-5E44-7F08-B0BC-D778E50B2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634293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8384E9-C10B-4404-8F0C-CC483E2FDF0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086279E7-6803-9DF4-FD15-A96BFBDE69EC}"/>
              </a:ext>
            </a:extLst>
          </p:cNvPr>
          <p:cNvPicPr>
            <a:picLocks noChangeAspect="1"/>
          </p:cNvPicPr>
          <p:nvPr/>
        </p:nvPicPr>
        <p:blipFill>
          <a:blip r:embed="rId2"/>
          <a:stretch>
            <a:fillRect/>
          </a:stretch>
        </p:blipFill>
        <p:spPr>
          <a:xfrm>
            <a:off x="977715" y="1425472"/>
            <a:ext cx="7188569" cy="4007056"/>
          </a:xfrm>
          <a:prstGeom prst="rect">
            <a:avLst/>
          </a:prstGeom>
        </p:spPr>
      </p:pic>
      <p:sp>
        <p:nvSpPr>
          <p:cNvPr id="2" name="Footer Placeholder 1">
            <a:extLst>
              <a:ext uri="{FF2B5EF4-FFF2-40B4-BE49-F238E27FC236}">
                <a16:creationId xmlns:a16="http://schemas.microsoft.com/office/drawing/2014/main" id="{029C3310-4489-E218-F80B-5D9212E2B86C}"/>
              </a:ext>
            </a:extLst>
          </p:cNvPr>
          <p:cNvSpPr>
            <a:spLocks noGrp="1"/>
          </p:cNvSpPr>
          <p:nvPr>
            <p:ph type="ftr" sz="quarter" idx="11"/>
          </p:nvPr>
        </p:nvSpPr>
        <p:spPr>
          <a:xfrm>
            <a:off x="1371600" y="6356349"/>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4BE24B19-FB23-6FB2-BD12-A4FCE54E3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313168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42CA31-8B13-4160-A5B6-EADB32E5297A}"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62D2F740-258B-359A-DBED-6D858D1B9CF9}"/>
              </a:ext>
            </a:extLst>
          </p:cNvPr>
          <p:cNvPicPr>
            <a:picLocks noChangeAspect="1"/>
          </p:cNvPicPr>
          <p:nvPr/>
        </p:nvPicPr>
        <p:blipFill>
          <a:blip r:embed="rId2"/>
          <a:stretch>
            <a:fillRect/>
          </a:stretch>
        </p:blipFill>
        <p:spPr>
          <a:xfrm>
            <a:off x="977715" y="1149233"/>
            <a:ext cx="7188569" cy="4559534"/>
          </a:xfrm>
          <a:prstGeom prst="rect">
            <a:avLst/>
          </a:prstGeom>
        </p:spPr>
      </p:pic>
      <p:sp>
        <p:nvSpPr>
          <p:cNvPr id="2" name="Footer Placeholder 1">
            <a:extLst>
              <a:ext uri="{FF2B5EF4-FFF2-40B4-BE49-F238E27FC236}">
                <a16:creationId xmlns:a16="http://schemas.microsoft.com/office/drawing/2014/main" id="{43A004AB-C68C-5B22-1F06-6140E63B8D6B}"/>
              </a:ext>
            </a:extLst>
          </p:cNvPr>
          <p:cNvSpPr>
            <a:spLocks noGrp="1"/>
          </p:cNvSpPr>
          <p:nvPr>
            <p:ph type="ftr" sz="quarter" idx="11"/>
          </p:nvPr>
        </p:nvSpPr>
        <p:spPr>
          <a:xfrm>
            <a:off x="1219200" y="6356349"/>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576E1D8C-E5B8-297E-8E9A-BF4D05C99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09883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D4B8FD-57B4-44E0-9F86-2B90726DC16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770956B0-79CF-0A70-92BE-9ADEF2CB353B}"/>
              </a:ext>
            </a:extLst>
          </p:cNvPr>
          <p:cNvPicPr>
            <a:picLocks noChangeAspect="1"/>
          </p:cNvPicPr>
          <p:nvPr/>
        </p:nvPicPr>
        <p:blipFill>
          <a:blip r:embed="rId2"/>
          <a:stretch>
            <a:fillRect/>
          </a:stretch>
        </p:blipFill>
        <p:spPr>
          <a:xfrm>
            <a:off x="1025342" y="1180984"/>
            <a:ext cx="7093315" cy="4496031"/>
          </a:xfrm>
          <a:prstGeom prst="rect">
            <a:avLst/>
          </a:prstGeom>
        </p:spPr>
      </p:pic>
      <p:sp>
        <p:nvSpPr>
          <p:cNvPr id="2" name="Footer Placeholder 1">
            <a:extLst>
              <a:ext uri="{FF2B5EF4-FFF2-40B4-BE49-F238E27FC236}">
                <a16:creationId xmlns:a16="http://schemas.microsoft.com/office/drawing/2014/main" id="{660F03CE-7F70-80DC-8B21-AB9ABBDBA4CF}"/>
              </a:ext>
            </a:extLst>
          </p:cNvPr>
          <p:cNvSpPr>
            <a:spLocks noGrp="1"/>
          </p:cNvSpPr>
          <p:nvPr>
            <p:ph type="ftr" sz="quarter" idx="11"/>
          </p:nvPr>
        </p:nvSpPr>
        <p:spPr>
          <a:xfrm>
            <a:off x="1371600" y="6326326"/>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30792D6F-09FA-BF9D-E2AD-62AE96CA9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555459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093DA0E-E5C5-4027-A0E1-69844713C0A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9E57202C-DBA6-5481-BF9F-2B6E3866CE35}"/>
              </a:ext>
            </a:extLst>
          </p:cNvPr>
          <p:cNvPicPr>
            <a:picLocks noChangeAspect="1"/>
          </p:cNvPicPr>
          <p:nvPr/>
        </p:nvPicPr>
        <p:blipFill>
          <a:blip r:embed="rId2"/>
          <a:stretch>
            <a:fillRect/>
          </a:stretch>
        </p:blipFill>
        <p:spPr>
          <a:xfrm>
            <a:off x="968190" y="1292115"/>
            <a:ext cx="7207620" cy="4273770"/>
          </a:xfrm>
          <a:prstGeom prst="rect">
            <a:avLst/>
          </a:prstGeom>
        </p:spPr>
      </p:pic>
      <p:sp>
        <p:nvSpPr>
          <p:cNvPr id="2" name="Footer Placeholder 1">
            <a:extLst>
              <a:ext uri="{FF2B5EF4-FFF2-40B4-BE49-F238E27FC236}">
                <a16:creationId xmlns:a16="http://schemas.microsoft.com/office/drawing/2014/main" id="{A9A7A546-695B-ECAB-C756-DEE0DAFDAD9F}"/>
              </a:ext>
            </a:extLst>
          </p:cNvPr>
          <p:cNvSpPr>
            <a:spLocks noGrp="1"/>
          </p:cNvSpPr>
          <p:nvPr>
            <p:ph type="ftr" sz="quarter" idx="11"/>
          </p:nvPr>
        </p:nvSpPr>
        <p:spPr>
          <a:xfrm>
            <a:off x="1219200" y="6356350"/>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C0A95193-F629-76F6-55E4-AB9AE8E54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8511447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C8ABEB-7E7A-4F4A-B902-44A4128A180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9AF2AF5F-B283-1E78-B89B-4E6415A4E10A}"/>
              </a:ext>
            </a:extLst>
          </p:cNvPr>
          <p:cNvPicPr>
            <a:picLocks noChangeAspect="1"/>
          </p:cNvPicPr>
          <p:nvPr/>
        </p:nvPicPr>
        <p:blipFill>
          <a:blip r:embed="rId2"/>
          <a:stretch>
            <a:fillRect/>
          </a:stretch>
        </p:blipFill>
        <p:spPr>
          <a:xfrm>
            <a:off x="949139" y="1758864"/>
            <a:ext cx="7245722" cy="3340272"/>
          </a:xfrm>
          <a:prstGeom prst="rect">
            <a:avLst/>
          </a:prstGeom>
        </p:spPr>
      </p:pic>
      <p:sp>
        <p:nvSpPr>
          <p:cNvPr id="2" name="Footer Placeholder 1">
            <a:extLst>
              <a:ext uri="{FF2B5EF4-FFF2-40B4-BE49-F238E27FC236}">
                <a16:creationId xmlns:a16="http://schemas.microsoft.com/office/drawing/2014/main" id="{0F30F9DB-59A7-4B0C-A24F-642790E7DAA5}"/>
              </a:ext>
            </a:extLst>
          </p:cNvPr>
          <p:cNvSpPr>
            <a:spLocks noGrp="1"/>
          </p:cNvSpPr>
          <p:nvPr>
            <p:ph type="ftr" sz="quarter" idx="11"/>
          </p:nvPr>
        </p:nvSpPr>
        <p:spPr>
          <a:xfrm>
            <a:off x="1371600" y="6373781"/>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AEA6F33A-E19B-D73B-3C58-E2E71C358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0046153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E96A57-CF28-4F42-977C-28C37530F55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ED3B7F13-EDF1-97D2-2025-81298487B77A}"/>
              </a:ext>
            </a:extLst>
          </p:cNvPr>
          <p:cNvPicPr>
            <a:picLocks noChangeAspect="1"/>
          </p:cNvPicPr>
          <p:nvPr/>
        </p:nvPicPr>
        <p:blipFill>
          <a:blip r:embed="rId2"/>
          <a:stretch>
            <a:fillRect/>
          </a:stretch>
        </p:blipFill>
        <p:spPr>
          <a:xfrm>
            <a:off x="734604" y="1478525"/>
            <a:ext cx="7086964" cy="4597636"/>
          </a:xfrm>
          <a:prstGeom prst="rect">
            <a:avLst/>
          </a:prstGeom>
        </p:spPr>
      </p:pic>
      <p:sp>
        <p:nvSpPr>
          <p:cNvPr id="2" name="Footer Placeholder 1">
            <a:extLst>
              <a:ext uri="{FF2B5EF4-FFF2-40B4-BE49-F238E27FC236}">
                <a16:creationId xmlns:a16="http://schemas.microsoft.com/office/drawing/2014/main" id="{E59F9E70-3B30-6385-DACD-8105FE61DD51}"/>
              </a:ext>
            </a:extLst>
          </p:cNvPr>
          <p:cNvSpPr>
            <a:spLocks noGrp="1"/>
          </p:cNvSpPr>
          <p:nvPr>
            <p:ph type="ftr" sz="quarter" idx="11"/>
          </p:nvPr>
        </p:nvSpPr>
        <p:spPr>
          <a:xfrm>
            <a:off x="1295400" y="6356350"/>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8DB226FE-9A47-7D24-5815-565F52A02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946312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CBC839-1D96-41B7-980F-FAB81361AF8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1917D722-0F88-C0B0-0DA3-7366FBF3C448}"/>
              </a:ext>
            </a:extLst>
          </p:cNvPr>
          <p:cNvPicPr>
            <a:picLocks noChangeAspect="1"/>
          </p:cNvPicPr>
          <p:nvPr/>
        </p:nvPicPr>
        <p:blipFill>
          <a:blip r:embed="rId2"/>
          <a:stretch>
            <a:fillRect/>
          </a:stretch>
        </p:blipFill>
        <p:spPr>
          <a:xfrm>
            <a:off x="958664" y="1276239"/>
            <a:ext cx="7226671" cy="4305521"/>
          </a:xfrm>
          <a:prstGeom prst="rect">
            <a:avLst/>
          </a:prstGeom>
        </p:spPr>
      </p:pic>
      <p:sp>
        <p:nvSpPr>
          <p:cNvPr id="2" name="Footer Placeholder 1">
            <a:extLst>
              <a:ext uri="{FF2B5EF4-FFF2-40B4-BE49-F238E27FC236}">
                <a16:creationId xmlns:a16="http://schemas.microsoft.com/office/drawing/2014/main" id="{0966639F-C5A0-4A84-2B3E-57A103C775D5}"/>
              </a:ext>
            </a:extLst>
          </p:cNvPr>
          <p:cNvSpPr>
            <a:spLocks noGrp="1"/>
          </p:cNvSpPr>
          <p:nvPr>
            <p:ph type="ftr" sz="quarter" idx="11"/>
          </p:nvPr>
        </p:nvSpPr>
        <p:spPr>
          <a:xfrm>
            <a:off x="1219200" y="6383313"/>
            <a:ext cx="7239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6F3533A7-1970-C339-45A5-CBF27E3FF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97920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70E063E8-C1B2-493B-85F2-F8F066FBFEB4}" type="datetime1">
              <a:rPr lang="en-US" smtClean="0"/>
              <a:t>2/14/2024</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14</a:t>
            </a:fld>
            <a:endParaRPr lang="en-US"/>
          </a:p>
        </p:txBody>
      </p:sp>
      <p:sp>
        <p:nvSpPr>
          <p:cNvPr id="7" name="Title 1"/>
          <p:cNvSpPr txBox="1">
            <a:spLocks/>
          </p:cNvSpPr>
          <p:nvPr/>
        </p:nvSpPr>
        <p:spPr>
          <a:xfrm>
            <a:off x="1371600" y="-2032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a:t>Result Analysis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533400" y="1981200"/>
            <a:ext cx="8686800"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a:cs typeface="Times New Roman" pitchFamily="18" charset="0"/>
              </a:rPr>
              <a:t>ML Result of 2020-21: 89.39%</a:t>
            </a:r>
          </a:p>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a:cs typeface="Times New Roman" pitchFamily="18" charset="0"/>
              </a:rPr>
              <a:t>Average Marks: 46.05 </a:t>
            </a:r>
            <a:endParaRPr kumimoji="0" lang="en-US" sz="2800" i="0" strike="noStrike" cap="none" normalizeH="0" baseline="0">
              <a:ln>
                <a:noFill/>
              </a:ln>
              <a:solidFill>
                <a:schemeClr val="tx1"/>
              </a:solidFill>
              <a:effectLst/>
              <a:cs typeface="Arial" pitchFamily="34" charset="0"/>
            </a:endParaRPr>
          </a:p>
        </p:txBody>
      </p:sp>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4F69D862-B799-7B77-E7D5-968A23073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082463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78557E-EDD7-445E-9813-4E4CB38B5195}"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2ECA98A8-3B14-C87A-D12B-2782394F5944}"/>
              </a:ext>
            </a:extLst>
          </p:cNvPr>
          <p:cNvPicPr>
            <a:picLocks noChangeAspect="1"/>
          </p:cNvPicPr>
          <p:nvPr/>
        </p:nvPicPr>
        <p:blipFill>
          <a:blip r:embed="rId2"/>
          <a:stretch>
            <a:fillRect/>
          </a:stretch>
        </p:blipFill>
        <p:spPr>
          <a:xfrm>
            <a:off x="996766" y="1295290"/>
            <a:ext cx="7150467" cy="4267419"/>
          </a:xfrm>
          <a:prstGeom prst="rect">
            <a:avLst/>
          </a:prstGeom>
        </p:spPr>
      </p:pic>
      <p:sp>
        <p:nvSpPr>
          <p:cNvPr id="2" name="Footer Placeholder 1">
            <a:extLst>
              <a:ext uri="{FF2B5EF4-FFF2-40B4-BE49-F238E27FC236}">
                <a16:creationId xmlns:a16="http://schemas.microsoft.com/office/drawing/2014/main" id="{57D1497F-FA95-FE59-7738-4821EDFAC7B8}"/>
              </a:ext>
            </a:extLst>
          </p:cNvPr>
          <p:cNvSpPr>
            <a:spLocks noGrp="1"/>
          </p:cNvSpPr>
          <p:nvPr>
            <p:ph type="ftr" sz="quarter" idx="11"/>
          </p:nvPr>
        </p:nvSpPr>
        <p:spPr>
          <a:xfrm>
            <a:off x="1371600" y="6356349"/>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317F2715-0539-E37C-9C43-B073FB988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1589040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6384C0-40C5-4E37-B77A-9FA5DD72E56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4553ABF7-E8A9-AD9A-A967-D689A5AB77B3}"/>
              </a:ext>
            </a:extLst>
          </p:cNvPr>
          <p:cNvPicPr>
            <a:picLocks noChangeAspect="1"/>
          </p:cNvPicPr>
          <p:nvPr/>
        </p:nvPicPr>
        <p:blipFill>
          <a:blip r:embed="rId2"/>
          <a:stretch>
            <a:fillRect/>
          </a:stretch>
        </p:blipFill>
        <p:spPr>
          <a:xfrm>
            <a:off x="1015817" y="1187335"/>
            <a:ext cx="7112366" cy="4483330"/>
          </a:xfrm>
          <a:prstGeom prst="rect">
            <a:avLst/>
          </a:prstGeom>
        </p:spPr>
      </p:pic>
      <p:sp>
        <p:nvSpPr>
          <p:cNvPr id="2" name="Footer Placeholder 1">
            <a:extLst>
              <a:ext uri="{FF2B5EF4-FFF2-40B4-BE49-F238E27FC236}">
                <a16:creationId xmlns:a16="http://schemas.microsoft.com/office/drawing/2014/main" id="{45466310-9B51-AFA5-1D0A-CFE20A909C42}"/>
              </a:ext>
            </a:extLst>
          </p:cNvPr>
          <p:cNvSpPr>
            <a:spLocks noGrp="1"/>
          </p:cNvSpPr>
          <p:nvPr>
            <p:ph type="ftr" sz="quarter" idx="11"/>
          </p:nvPr>
        </p:nvSpPr>
        <p:spPr>
          <a:xfrm>
            <a:off x="1295400" y="6367853"/>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861B7AD0-16C4-E9F9-AA67-466B1F984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2526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3BA415-82C7-4DEC-9116-D28DC1B7851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007A1705-DE65-CAEC-74FF-82C76F506CF4}"/>
              </a:ext>
            </a:extLst>
          </p:cNvPr>
          <p:cNvPicPr>
            <a:picLocks noChangeAspect="1"/>
          </p:cNvPicPr>
          <p:nvPr/>
        </p:nvPicPr>
        <p:blipFill>
          <a:blip r:embed="rId2"/>
          <a:stretch>
            <a:fillRect/>
          </a:stretch>
        </p:blipFill>
        <p:spPr>
          <a:xfrm>
            <a:off x="1028518" y="1600106"/>
            <a:ext cx="7086964" cy="3657788"/>
          </a:xfrm>
          <a:prstGeom prst="rect">
            <a:avLst/>
          </a:prstGeom>
        </p:spPr>
      </p:pic>
      <p:sp>
        <p:nvSpPr>
          <p:cNvPr id="2" name="Footer Placeholder 1">
            <a:extLst>
              <a:ext uri="{FF2B5EF4-FFF2-40B4-BE49-F238E27FC236}">
                <a16:creationId xmlns:a16="http://schemas.microsoft.com/office/drawing/2014/main" id="{637774CD-F53E-60BC-9CB0-64F0486ACCCC}"/>
              </a:ext>
            </a:extLst>
          </p:cNvPr>
          <p:cNvSpPr>
            <a:spLocks noGrp="1"/>
          </p:cNvSpPr>
          <p:nvPr>
            <p:ph type="ftr" sz="quarter" idx="11"/>
          </p:nvPr>
        </p:nvSpPr>
        <p:spPr>
          <a:xfrm>
            <a:off x="1295400" y="6356349"/>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0A82922C-CD6F-95F0-9C90-E744E4028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932960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7F55967-4325-47DB-9294-9FBF26695FD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BEABD8AD-FD48-BB5E-0C1B-085CDAE7EF4B}"/>
              </a:ext>
            </a:extLst>
          </p:cNvPr>
          <p:cNvPicPr>
            <a:picLocks noChangeAspect="1"/>
          </p:cNvPicPr>
          <p:nvPr/>
        </p:nvPicPr>
        <p:blipFill>
          <a:blip r:embed="rId2"/>
          <a:stretch>
            <a:fillRect/>
          </a:stretch>
        </p:blipFill>
        <p:spPr>
          <a:xfrm>
            <a:off x="1168225" y="1495325"/>
            <a:ext cx="6807550" cy="3867349"/>
          </a:xfrm>
          <a:prstGeom prst="rect">
            <a:avLst/>
          </a:prstGeom>
        </p:spPr>
      </p:pic>
      <p:sp>
        <p:nvSpPr>
          <p:cNvPr id="2" name="Footer Placeholder 1">
            <a:extLst>
              <a:ext uri="{FF2B5EF4-FFF2-40B4-BE49-F238E27FC236}">
                <a16:creationId xmlns:a16="http://schemas.microsoft.com/office/drawing/2014/main" id="{9F4EDFD7-664D-8680-C57C-A2EA7CBABA5A}"/>
              </a:ext>
            </a:extLst>
          </p:cNvPr>
          <p:cNvSpPr>
            <a:spLocks noGrp="1"/>
          </p:cNvSpPr>
          <p:nvPr>
            <p:ph type="ftr" sz="quarter" idx="11"/>
          </p:nvPr>
        </p:nvSpPr>
        <p:spPr>
          <a:xfrm>
            <a:off x="1371600" y="6349525"/>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3B04BB88-431A-F7CF-3488-E360D2C19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2410508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45388A-C3B3-4A8D-BDD8-6D59984F573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FCAA2157-8123-23FB-1088-F11088576B46}"/>
              </a:ext>
            </a:extLst>
          </p:cNvPr>
          <p:cNvPicPr>
            <a:picLocks noChangeAspect="1"/>
          </p:cNvPicPr>
          <p:nvPr/>
        </p:nvPicPr>
        <p:blipFill>
          <a:blip r:embed="rId2"/>
          <a:stretch>
            <a:fillRect/>
          </a:stretch>
        </p:blipFill>
        <p:spPr>
          <a:xfrm>
            <a:off x="1063444" y="1133357"/>
            <a:ext cx="7017111" cy="4591286"/>
          </a:xfrm>
          <a:prstGeom prst="rect">
            <a:avLst/>
          </a:prstGeom>
        </p:spPr>
      </p:pic>
      <p:sp>
        <p:nvSpPr>
          <p:cNvPr id="2" name="Footer Placeholder 1">
            <a:extLst>
              <a:ext uri="{FF2B5EF4-FFF2-40B4-BE49-F238E27FC236}">
                <a16:creationId xmlns:a16="http://schemas.microsoft.com/office/drawing/2014/main" id="{C13D6E7C-B5D7-3DEC-576E-60DAB4C4AC25}"/>
              </a:ext>
            </a:extLst>
          </p:cNvPr>
          <p:cNvSpPr>
            <a:spLocks noGrp="1"/>
          </p:cNvSpPr>
          <p:nvPr>
            <p:ph type="ftr" sz="quarter" idx="11"/>
          </p:nvPr>
        </p:nvSpPr>
        <p:spPr>
          <a:xfrm>
            <a:off x="1371600" y="6376171"/>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0CFA1052-1FD2-F16C-26C5-84FCECACC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79395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084FF1-8391-459D-8BB2-D0A1460BD120}"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0B3B254D-E3AD-9D20-97D1-6A0E3138A10A}"/>
              </a:ext>
            </a:extLst>
          </p:cNvPr>
          <p:cNvPicPr>
            <a:picLocks noChangeAspect="1"/>
          </p:cNvPicPr>
          <p:nvPr/>
        </p:nvPicPr>
        <p:blipFill>
          <a:blip r:embed="rId2"/>
          <a:stretch>
            <a:fillRect/>
          </a:stretch>
        </p:blipFill>
        <p:spPr>
          <a:xfrm>
            <a:off x="1006291" y="1444523"/>
            <a:ext cx="7131417" cy="3968954"/>
          </a:xfrm>
          <a:prstGeom prst="rect">
            <a:avLst/>
          </a:prstGeom>
        </p:spPr>
      </p:pic>
      <p:sp>
        <p:nvSpPr>
          <p:cNvPr id="2" name="Footer Placeholder 1">
            <a:extLst>
              <a:ext uri="{FF2B5EF4-FFF2-40B4-BE49-F238E27FC236}">
                <a16:creationId xmlns:a16="http://schemas.microsoft.com/office/drawing/2014/main" id="{8C92806E-F7AB-4FD3-5C2D-1D58088525AA}"/>
              </a:ext>
            </a:extLst>
          </p:cNvPr>
          <p:cNvSpPr>
            <a:spLocks noGrp="1"/>
          </p:cNvSpPr>
          <p:nvPr>
            <p:ph type="ftr" sz="quarter" idx="11"/>
          </p:nvPr>
        </p:nvSpPr>
        <p:spPr>
          <a:xfrm>
            <a:off x="1219200" y="6356350"/>
            <a:ext cx="7315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6336C0DC-6151-3EC4-1ECB-2EEE3C429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0097390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A64308-A37D-42AA-AC38-51C8CC1662C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5B045F45-4786-3167-14D8-4CBA6298BC31}"/>
              </a:ext>
            </a:extLst>
          </p:cNvPr>
          <p:cNvPicPr>
            <a:picLocks noChangeAspect="1"/>
          </p:cNvPicPr>
          <p:nvPr/>
        </p:nvPicPr>
        <p:blipFill>
          <a:blip r:embed="rId2"/>
          <a:stretch>
            <a:fillRect/>
          </a:stretch>
        </p:blipFill>
        <p:spPr>
          <a:xfrm>
            <a:off x="1015817" y="1339742"/>
            <a:ext cx="7112366" cy="4178515"/>
          </a:xfrm>
          <a:prstGeom prst="rect">
            <a:avLst/>
          </a:prstGeom>
        </p:spPr>
      </p:pic>
      <p:sp>
        <p:nvSpPr>
          <p:cNvPr id="2" name="Footer Placeholder 1">
            <a:extLst>
              <a:ext uri="{FF2B5EF4-FFF2-40B4-BE49-F238E27FC236}">
                <a16:creationId xmlns:a16="http://schemas.microsoft.com/office/drawing/2014/main" id="{622F6513-61D7-7A19-F6B9-3D5F29002096}"/>
              </a:ext>
            </a:extLst>
          </p:cNvPr>
          <p:cNvSpPr>
            <a:spLocks noGrp="1"/>
          </p:cNvSpPr>
          <p:nvPr>
            <p:ph type="ftr" sz="quarter" idx="11"/>
          </p:nvPr>
        </p:nvSpPr>
        <p:spPr>
          <a:xfrm>
            <a:off x="1371600" y="6356350"/>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DCE5EF26-0192-3373-56EA-9B619373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412012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4ED799-162B-44D9-9DBD-2E1436E3556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8D1552F6-E9F0-1A85-8967-495A33BB0A35}"/>
              </a:ext>
            </a:extLst>
          </p:cNvPr>
          <p:cNvPicPr>
            <a:picLocks noChangeAspect="1"/>
          </p:cNvPicPr>
          <p:nvPr/>
        </p:nvPicPr>
        <p:blipFill>
          <a:blip r:embed="rId2"/>
          <a:stretch>
            <a:fillRect/>
          </a:stretch>
        </p:blipFill>
        <p:spPr>
          <a:xfrm>
            <a:off x="968190" y="1320691"/>
            <a:ext cx="7207620" cy="4216617"/>
          </a:xfrm>
          <a:prstGeom prst="rect">
            <a:avLst/>
          </a:prstGeom>
        </p:spPr>
      </p:pic>
      <p:sp>
        <p:nvSpPr>
          <p:cNvPr id="2" name="Footer Placeholder 1">
            <a:extLst>
              <a:ext uri="{FF2B5EF4-FFF2-40B4-BE49-F238E27FC236}">
                <a16:creationId xmlns:a16="http://schemas.microsoft.com/office/drawing/2014/main" id="{CAC2A6AA-A795-2A6C-AE58-72EB112B1814}"/>
              </a:ext>
            </a:extLst>
          </p:cNvPr>
          <p:cNvSpPr>
            <a:spLocks noGrp="1"/>
          </p:cNvSpPr>
          <p:nvPr>
            <p:ph type="ftr" sz="quarter" idx="11"/>
          </p:nvPr>
        </p:nvSpPr>
        <p:spPr>
          <a:xfrm>
            <a:off x="1295400" y="6287077"/>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989DEF99-CEAE-4CDC-12F4-07A1AA575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512485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4B1913-D3B1-4078-9742-3AA60720108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8453A261-3E1B-E717-7A93-40C3BFF24611}"/>
              </a:ext>
            </a:extLst>
          </p:cNvPr>
          <p:cNvPicPr>
            <a:picLocks noChangeAspect="1"/>
          </p:cNvPicPr>
          <p:nvPr/>
        </p:nvPicPr>
        <p:blipFill>
          <a:blip r:embed="rId2"/>
          <a:stretch>
            <a:fillRect/>
          </a:stretch>
        </p:blipFill>
        <p:spPr>
          <a:xfrm>
            <a:off x="1044393" y="1238137"/>
            <a:ext cx="7055213" cy="4381725"/>
          </a:xfrm>
          <a:prstGeom prst="rect">
            <a:avLst/>
          </a:prstGeom>
        </p:spPr>
      </p:pic>
      <p:sp>
        <p:nvSpPr>
          <p:cNvPr id="2" name="Footer Placeholder 1">
            <a:extLst>
              <a:ext uri="{FF2B5EF4-FFF2-40B4-BE49-F238E27FC236}">
                <a16:creationId xmlns:a16="http://schemas.microsoft.com/office/drawing/2014/main" id="{85403DFF-5DBC-08B4-9D1F-46B55BEABF83}"/>
              </a:ext>
            </a:extLst>
          </p:cNvPr>
          <p:cNvSpPr>
            <a:spLocks noGrp="1"/>
          </p:cNvSpPr>
          <p:nvPr>
            <p:ph type="ftr" sz="quarter" idx="11"/>
          </p:nvPr>
        </p:nvSpPr>
        <p:spPr>
          <a:xfrm>
            <a:off x="1371600" y="6379494"/>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A1476C92-A5F1-9343-470D-FADAE5EAA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0629859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B859A9-9D2D-4729-A453-5729FE98E9F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F617DBCA-6253-F10B-05D2-474E611CE3D1}"/>
              </a:ext>
            </a:extLst>
          </p:cNvPr>
          <p:cNvPicPr>
            <a:picLocks noChangeAspect="1"/>
          </p:cNvPicPr>
          <p:nvPr/>
        </p:nvPicPr>
        <p:blipFill>
          <a:blip r:embed="rId2"/>
          <a:stretch>
            <a:fillRect/>
          </a:stretch>
        </p:blipFill>
        <p:spPr>
          <a:xfrm>
            <a:off x="1209502" y="1339742"/>
            <a:ext cx="6724996" cy="4178515"/>
          </a:xfrm>
          <a:prstGeom prst="rect">
            <a:avLst/>
          </a:prstGeom>
        </p:spPr>
      </p:pic>
      <p:sp>
        <p:nvSpPr>
          <p:cNvPr id="2" name="Footer Placeholder 1">
            <a:extLst>
              <a:ext uri="{FF2B5EF4-FFF2-40B4-BE49-F238E27FC236}">
                <a16:creationId xmlns:a16="http://schemas.microsoft.com/office/drawing/2014/main" id="{51951995-2159-FE6D-7790-7AAD4A14B735}"/>
              </a:ext>
            </a:extLst>
          </p:cNvPr>
          <p:cNvSpPr>
            <a:spLocks noGrp="1"/>
          </p:cNvSpPr>
          <p:nvPr>
            <p:ph type="ftr" sz="quarter" idx="11"/>
          </p:nvPr>
        </p:nvSpPr>
        <p:spPr>
          <a:xfrm>
            <a:off x="1371600" y="6375107"/>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DB0C353B-0911-5484-61A9-E23E24228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15337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9FAF3CAB-188E-4F1D-AF3D-FC496847BE88}" type="datetime1">
              <a:rPr lang="en-US" smtClean="0"/>
              <a:t>2/14/2024</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15</a:t>
            </a:fld>
            <a:endParaRPr lang="en-US"/>
          </a:p>
        </p:txBody>
      </p:sp>
      <p:sp>
        <p:nvSpPr>
          <p:cNvPr id="7" name="Title 1"/>
          <p:cNvSpPr txBox="1">
            <a:spLocks/>
          </p:cNvSpPr>
          <p:nvPr/>
        </p:nvSpPr>
        <p:spPr>
          <a:xfrm>
            <a:off x="1371600" y="-2032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a:t>End Semester Question Paper Template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800">
                <a:cs typeface="Times New Roman" pitchFamily="18" charset="0"/>
              </a:rPr>
              <a:t> </a:t>
            </a:r>
            <a:endParaRPr kumimoji="0" lang="en-US" sz="2800" i="0" strike="noStrike" cap="none" normalizeH="0" baseline="0">
              <a:ln>
                <a:noFill/>
              </a:ln>
              <a:solidFill>
                <a:schemeClr val="tx1"/>
              </a:solidFill>
              <a:effectLst/>
              <a:cs typeface="Arial" pitchFamily="34" charset="0"/>
            </a:endParaRPr>
          </a:p>
        </p:txBody>
      </p:sp>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dirty="0"/>
              <a:t> Dr. Roop Singh      ACSML0601     Machine Learning     Unit 1</a:t>
            </a:r>
          </a:p>
        </p:txBody>
      </p:sp>
      <p:pic>
        <p:nvPicPr>
          <p:cNvPr id="8" name="Picture 7">
            <a:extLst>
              <a:ext uri="{FF2B5EF4-FFF2-40B4-BE49-F238E27FC236}">
                <a16:creationId xmlns:a16="http://schemas.microsoft.com/office/drawing/2014/main" id="{ABFF548F-33F7-420C-85C1-5A8982CC0D01}"/>
              </a:ext>
            </a:extLst>
          </p:cNvPr>
          <p:cNvPicPr>
            <a:picLocks noChangeAspect="1"/>
          </p:cNvPicPr>
          <p:nvPr/>
        </p:nvPicPr>
        <p:blipFill rotWithShape="1">
          <a:blip r:embed="rId2"/>
          <a:srcRect l="46666" t="18889" r="27500" b="20491"/>
          <a:stretch/>
        </p:blipFill>
        <p:spPr>
          <a:xfrm>
            <a:off x="381000" y="838200"/>
            <a:ext cx="4000500" cy="5280025"/>
          </a:xfrm>
          <a:prstGeom prst="rect">
            <a:avLst/>
          </a:prstGeom>
        </p:spPr>
      </p:pic>
      <p:pic>
        <p:nvPicPr>
          <p:cNvPr id="10" name="Picture 9">
            <a:extLst>
              <a:ext uri="{FF2B5EF4-FFF2-40B4-BE49-F238E27FC236}">
                <a16:creationId xmlns:a16="http://schemas.microsoft.com/office/drawing/2014/main" id="{8B26B288-DDE8-43D2-8679-A96A28A0B044}"/>
              </a:ext>
            </a:extLst>
          </p:cNvPr>
          <p:cNvPicPr>
            <a:picLocks noChangeAspect="1"/>
          </p:cNvPicPr>
          <p:nvPr/>
        </p:nvPicPr>
        <p:blipFill rotWithShape="1">
          <a:blip r:embed="rId3"/>
          <a:srcRect l="46666" t="23333" r="27500" b="12963"/>
          <a:stretch/>
        </p:blipFill>
        <p:spPr>
          <a:xfrm>
            <a:off x="4572000" y="888364"/>
            <a:ext cx="4191000" cy="5459095"/>
          </a:xfrm>
          <a:prstGeom prst="rect">
            <a:avLst/>
          </a:prstGeom>
        </p:spPr>
      </p:pic>
      <p:pic>
        <p:nvPicPr>
          <p:cNvPr id="2" name="Picture 1">
            <a:extLst>
              <a:ext uri="{FF2B5EF4-FFF2-40B4-BE49-F238E27FC236}">
                <a16:creationId xmlns:a16="http://schemas.microsoft.com/office/drawing/2014/main" id="{91B10FF9-B0FC-36E2-0E0C-F46993B9E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4622185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1463D5-E71E-4E69-9E8F-B3F6B7C76D6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B7339721-AA34-8739-C01D-E97D4C327D33}"/>
              </a:ext>
            </a:extLst>
          </p:cNvPr>
          <p:cNvPicPr>
            <a:picLocks noChangeAspect="1"/>
          </p:cNvPicPr>
          <p:nvPr/>
        </p:nvPicPr>
        <p:blipFill>
          <a:blip r:embed="rId2"/>
          <a:stretch>
            <a:fillRect/>
          </a:stretch>
        </p:blipFill>
        <p:spPr>
          <a:xfrm>
            <a:off x="949139" y="1168284"/>
            <a:ext cx="7245722" cy="4521432"/>
          </a:xfrm>
          <a:prstGeom prst="rect">
            <a:avLst/>
          </a:prstGeom>
        </p:spPr>
      </p:pic>
      <p:sp>
        <p:nvSpPr>
          <p:cNvPr id="2" name="Footer Placeholder 1">
            <a:extLst>
              <a:ext uri="{FF2B5EF4-FFF2-40B4-BE49-F238E27FC236}">
                <a16:creationId xmlns:a16="http://schemas.microsoft.com/office/drawing/2014/main" id="{5C78EAE3-7F41-8B14-3AAA-A900F9C77270}"/>
              </a:ext>
            </a:extLst>
          </p:cNvPr>
          <p:cNvSpPr>
            <a:spLocks noGrp="1"/>
          </p:cNvSpPr>
          <p:nvPr>
            <p:ph type="ftr" sz="quarter" idx="11"/>
          </p:nvPr>
        </p:nvSpPr>
        <p:spPr>
          <a:xfrm>
            <a:off x="1219200" y="6356350"/>
            <a:ext cx="7315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8FB87C6D-90AA-34E0-B58C-112B9CA48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6253737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8707E5-99D8-46EE-AE27-0B6E570A8AD0}"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774F0DE2-6671-126A-6A12-FF88A127627B}"/>
              </a:ext>
            </a:extLst>
          </p:cNvPr>
          <p:cNvPicPr>
            <a:picLocks noChangeAspect="1"/>
          </p:cNvPicPr>
          <p:nvPr/>
        </p:nvPicPr>
        <p:blipFill>
          <a:blip r:embed="rId2"/>
          <a:stretch>
            <a:fillRect/>
          </a:stretch>
        </p:blipFill>
        <p:spPr>
          <a:xfrm>
            <a:off x="1133298" y="1463574"/>
            <a:ext cx="6877403" cy="3930852"/>
          </a:xfrm>
          <a:prstGeom prst="rect">
            <a:avLst/>
          </a:prstGeom>
        </p:spPr>
      </p:pic>
      <p:sp>
        <p:nvSpPr>
          <p:cNvPr id="2" name="Footer Placeholder 1">
            <a:extLst>
              <a:ext uri="{FF2B5EF4-FFF2-40B4-BE49-F238E27FC236}">
                <a16:creationId xmlns:a16="http://schemas.microsoft.com/office/drawing/2014/main" id="{1BEDCD9A-2548-CB69-8FF6-A692C90A5A05}"/>
              </a:ext>
            </a:extLst>
          </p:cNvPr>
          <p:cNvSpPr>
            <a:spLocks noGrp="1"/>
          </p:cNvSpPr>
          <p:nvPr>
            <p:ph type="ftr" sz="quarter" idx="11"/>
          </p:nvPr>
        </p:nvSpPr>
        <p:spPr>
          <a:xfrm>
            <a:off x="1295400" y="6354851"/>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377B330E-1DCF-F9A9-C8E9-16E03BAD7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616351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A819B3-9C0C-4D85-8C21-94436EE3BE1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C628E58D-488D-2A2E-9130-A8FB100CA652}"/>
              </a:ext>
            </a:extLst>
          </p:cNvPr>
          <p:cNvPicPr>
            <a:picLocks noChangeAspect="1"/>
          </p:cNvPicPr>
          <p:nvPr/>
        </p:nvPicPr>
        <p:blipFill>
          <a:blip r:embed="rId2"/>
          <a:stretch>
            <a:fillRect/>
          </a:stretch>
        </p:blipFill>
        <p:spPr>
          <a:xfrm>
            <a:off x="958664" y="1142882"/>
            <a:ext cx="7226671" cy="4572235"/>
          </a:xfrm>
          <a:prstGeom prst="rect">
            <a:avLst/>
          </a:prstGeom>
        </p:spPr>
      </p:pic>
      <p:sp>
        <p:nvSpPr>
          <p:cNvPr id="2" name="Footer Placeholder 1">
            <a:extLst>
              <a:ext uri="{FF2B5EF4-FFF2-40B4-BE49-F238E27FC236}">
                <a16:creationId xmlns:a16="http://schemas.microsoft.com/office/drawing/2014/main" id="{FED607EB-E792-C65D-A487-6D704B0E6D08}"/>
              </a:ext>
            </a:extLst>
          </p:cNvPr>
          <p:cNvSpPr>
            <a:spLocks noGrp="1"/>
          </p:cNvSpPr>
          <p:nvPr>
            <p:ph type="ftr" sz="quarter" idx="11"/>
          </p:nvPr>
        </p:nvSpPr>
        <p:spPr>
          <a:xfrm>
            <a:off x="1219200" y="6356349"/>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C3F8EAA5-FBF4-F768-102C-5E5BC6716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5817261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497157-2393-4E4C-916B-ED17BCD7E26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26376C5A-1262-A0B7-7774-51FEAB6641FA}"/>
              </a:ext>
            </a:extLst>
          </p:cNvPr>
          <p:cNvPicPr>
            <a:picLocks noChangeAspect="1"/>
          </p:cNvPicPr>
          <p:nvPr/>
        </p:nvPicPr>
        <p:blipFill>
          <a:blip r:embed="rId2"/>
          <a:stretch>
            <a:fillRect/>
          </a:stretch>
        </p:blipFill>
        <p:spPr>
          <a:xfrm>
            <a:off x="1149174" y="1161933"/>
            <a:ext cx="6845652" cy="4534133"/>
          </a:xfrm>
          <a:prstGeom prst="rect">
            <a:avLst/>
          </a:prstGeom>
        </p:spPr>
      </p:pic>
      <p:sp>
        <p:nvSpPr>
          <p:cNvPr id="2" name="Footer Placeholder 1">
            <a:extLst>
              <a:ext uri="{FF2B5EF4-FFF2-40B4-BE49-F238E27FC236}">
                <a16:creationId xmlns:a16="http://schemas.microsoft.com/office/drawing/2014/main" id="{1E51EF59-A166-E329-2B64-9DDF5452C1D9}"/>
              </a:ext>
            </a:extLst>
          </p:cNvPr>
          <p:cNvSpPr>
            <a:spLocks noGrp="1"/>
          </p:cNvSpPr>
          <p:nvPr>
            <p:ph type="ftr" sz="quarter" idx="11"/>
          </p:nvPr>
        </p:nvSpPr>
        <p:spPr>
          <a:xfrm>
            <a:off x="1295400" y="6311694"/>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59F28AD9-7E31-D62E-C6AF-4B7EAE9EC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613475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C3EA0D-9898-4B84-B1D9-D05D9CF2A2C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7061985D-BE81-77E2-6DE2-5B1AB9E7D534}"/>
              </a:ext>
            </a:extLst>
          </p:cNvPr>
          <p:cNvPicPr>
            <a:picLocks noChangeAspect="1"/>
          </p:cNvPicPr>
          <p:nvPr/>
        </p:nvPicPr>
        <p:blipFill>
          <a:blip r:embed="rId2"/>
          <a:stretch>
            <a:fillRect/>
          </a:stretch>
        </p:blipFill>
        <p:spPr>
          <a:xfrm>
            <a:off x="1025342" y="1114306"/>
            <a:ext cx="7093315" cy="4629388"/>
          </a:xfrm>
          <a:prstGeom prst="rect">
            <a:avLst/>
          </a:prstGeom>
        </p:spPr>
      </p:pic>
      <p:sp>
        <p:nvSpPr>
          <p:cNvPr id="2" name="Footer Placeholder 1">
            <a:extLst>
              <a:ext uri="{FF2B5EF4-FFF2-40B4-BE49-F238E27FC236}">
                <a16:creationId xmlns:a16="http://schemas.microsoft.com/office/drawing/2014/main" id="{B4A60928-398D-2809-B421-EECB46CE9C54}"/>
              </a:ext>
            </a:extLst>
          </p:cNvPr>
          <p:cNvSpPr>
            <a:spLocks noGrp="1"/>
          </p:cNvSpPr>
          <p:nvPr>
            <p:ph type="ftr" sz="quarter" idx="11"/>
          </p:nvPr>
        </p:nvSpPr>
        <p:spPr>
          <a:xfrm>
            <a:off x="1219200" y="6356350"/>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66937B0D-ADA2-4D9C-92A8-D179669F1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180783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B8B688-D5BB-40DF-8BEE-77745B18C1C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AB13B9AE-B989-6615-42D5-4899AAA998B3}"/>
              </a:ext>
            </a:extLst>
          </p:cNvPr>
          <p:cNvPicPr>
            <a:picLocks noChangeAspect="1"/>
          </p:cNvPicPr>
          <p:nvPr/>
        </p:nvPicPr>
        <p:blipFill>
          <a:blip r:embed="rId2"/>
          <a:stretch>
            <a:fillRect/>
          </a:stretch>
        </p:blipFill>
        <p:spPr>
          <a:xfrm>
            <a:off x="980890" y="1187335"/>
            <a:ext cx="7182219" cy="4483330"/>
          </a:xfrm>
          <a:prstGeom prst="rect">
            <a:avLst/>
          </a:prstGeom>
        </p:spPr>
      </p:pic>
      <p:sp>
        <p:nvSpPr>
          <p:cNvPr id="2" name="Footer Placeholder 1">
            <a:extLst>
              <a:ext uri="{FF2B5EF4-FFF2-40B4-BE49-F238E27FC236}">
                <a16:creationId xmlns:a16="http://schemas.microsoft.com/office/drawing/2014/main" id="{AA69989A-8F1B-85A8-5BF1-D6779CE4023B}"/>
              </a:ext>
            </a:extLst>
          </p:cNvPr>
          <p:cNvSpPr>
            <a:spLocks noGrp="1"/>
          </p:cNvSpPr>
          <p:nvPr>
            <p:ph type="ftr" sz="quarter" idx="11"/>
          </p:nvPr>
        </p:nvSpPr>
        <p:spPr>
          <a:xfrm>
            <a:off x="1295400" y="6356350"/>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BACDC83B-D2ED-3CB2-7460-2A05810CE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0948990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D8F7CC-AD6A-4229-A355-9E437972943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AF766926-A121-3B80-D584-13DF4C05550C}"/>
              </a:ext>
            </a:extLst>
          </p:cNvPr>
          <p:cNvPicPr>
            <a:picLocks noChangeAspect="1"/>
          </p:cNvPicPr>
          <p:nvPr/>
        </p:nvPicPr>
        <p:blipFill>
          <a:blip r:embed="rId2"/>
          <a:stretch>
            <a:fillRect/>
          </a:stretch>
        </p:blipFill>
        <p:spPr>
          <a:xfrm>
            <a:off x="1082495" y="1225437"/>
            <a:ext cx="6979009" cy="4407126"/>
          </a:xfrm>
          <a:prstGeom prst="rect">
            <a:avLst/>
          </a:prstGeom>
        </p:spPr>
      </p:pic>
      <p:sp>
        <p:nvSpPr>
          <p:cNvPr id="2" name="Footer Placeholder 1">
            <a:extLst>
              <a:ext uri="{FF2B5EF4-FFF2-40B4-BE49-F238E27FC236}">
                <a16:creationId xmlns:a16="http://schemas.microsoft.com/office/drawing/2014/main" id="{4677FE25-737C-69D7-D07E-0F0A694EC919}"/>
              </a:ext>
            </a:extLst>
          </p:cNvPr>
          <p:cNvSpPr>
            <a:spLocks noGrp="1"/>
          </p:cNvSpPr>
          <p:nvPr>
            <p:ph type="ftr" sz="quarter" idx="11"/>
          </p:nvPr>
        </p:nvSpPr>
        <p:spPr>
          <a:xfrm>
            <a:off x="1295400" y="6356349"/>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86C8472A-2069-20AC-0AA5-EC1F7D19B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617652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47C67F-20D4-4623-A943-68243E32D5D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D9626A5E-E915-2286-A180-CC472BB8F23C}"/>
              </a:ext>
            </a:extLst>
          </p:cNvPr>
          <p:cNvPicPr>
            <a:picLocks noChangeAspect="1"/>
          </p:cNvPicPr>
          <p:nvPr/>
        </p:nvPicPr>
        <p:blipFill>
          <a:blip r:embed="rId2"/>
          <a:stretch>
            <a:fillRect/>
          </a:stretch>
        </p:blipFill>
        <p:spPr>
          <a:xfrm>
            <a:off x="1253954" y="1177809"/>
            <a:ext cx="6636091" cy="4502381"/>
          </a:xfrm>
          <a:prstGeom prst="rect">
            <a:avLst/>
          </a:prstGeom>
        </p:spPr>
      </p:pic>
      <p:sp>
        <p:nvSpPr>
          <p:cNvPr id="2" name="Footer Placeholder 1">
            <a:extLst>
              <a:ext uri="{FF2B5EF4-FFF2-40B4-BE49-F238E27FC236}">
                <a16:creationId xmlns:a16="http://schemas.microsoft.com/office/drawing/2014/main" id="{579A5F0D-57B6-34EB-FD40-16B3FABD8BF6}"/>
              </a:ext>
            </a:extLst>
          </p:cNvPr>
          <p:cNvSpPr>
            <a:spLocks noGrp="1"/>
          </p:cNvSpPr>
          <p:nvPr>
            <p:ph type="ftr" sz="quarter" idx="11"/>
          </p:nvPr>
        </p:nvSpPr>
        <p:spPr>
          <a:xfrm>
            <a:off x="1253954" y="6362103"/>
            <a:ext cx="7204246"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6459E139-AC67-22E5-1978-5E83A7124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900088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936585-2B48-4363-86A0-C35EA699B93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DA651FCE-805B-0E8D-43FE-5987937DF38C}"/>
              </a:ext>
            </a:extLst>
          </p:cNvPr>
          <p:cNvPicPr>
            <a:picLocks noChangeAspect="1"/>
          </p:cNvPicPr>
          <p:nvPr/>
        </p:nvPicPr>
        <p:blipFill>
          <a:blip r:embed="rId2"/>
          <a:stretch>
            <a:fillRect/>
          </a:stretch>
        </p:blipFill>
        <p:spPr>
          <a:xfrm>
            <a:off x="1044393" y="1177809"/>
            <a:ext cx="7055213" cy="4502381"/>
          </a:xfrm>
          <a:prstGeom prst="rect">
            <a:avLst/>
          </a:prstGeom>
        </p:spPr>
      </p:pic>
      <p:sp>
        <p:nvSpPr>
          <p:cNvPr id="2" name="Footer Placeholder 1">
            <a:extLst>
              <a:ext uri="{FF2B5EF4-FFF2-40B4-BE49-F238E27FC236}">
                <a16:creationId xmlns:a16="http://schemas.microsoft.com/office/drawing/2014/main" id="{D7080FD0-727E-69BA-B92F-CC5DA5BCA76C}"/>
              </a:ext>
            </a:extLst>
          </p:cNvPr>
          <p:cNvSpPr>
            <a:spLocks noGrp="1"/>
          </p:cNvSpPr>
          <p:nvPr>
            <p:ph type="ftr" sz="quarter" idx="11"/>
          </p:nvPr>
        </p:nvSpPr>
        <p:spPr>
          <a:xfrm>
            <a:off x="1219200" y="6356350"/>
            <a:ext cx="7239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B96A2159-01A3-252E-CAC0-96AF63235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643631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8F9A9D-59D4-4F07-84BD-69184575C96C}"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1E59222E-1484-720C-E292-451492976E45}"/>
              </a:ext>
            </a:extLst>
          </p:cNvPr>
          <p:cNvPicPr>
            <a:picLocks noChangeAspect="1"/>
          </p:cNvPicPr>
          <p:nvPr/>
        </p:nvPicPr>
        <p:blipFill>
          <a:blip r:embed="rId2"/>
          <a:stretch>
            <a:fillRect/>
          </a:stretch>
        </p:blipFill>
        <p:spPr>
          <a:xfrm>
            <a:off x="1177750" y="1130182"/>
            <a:ext cx="6788499" cy="4597636"/>
          </a:xfrm>
          <a:prstGeom prst="rect">
            <a:avLst/>
          </a:prstGeom>
        </p:spPr>
      </p:pic>
      <p:sp>
        <p:nvSpPr>
          <p:cNvPr id="2" name="Footer Placeholder 1">
            <a:extLst>
              <a:ext uri="{FF2B5EF4-FFF2-40B4-BE49-F238E27FC236}">
                <a16:creationId xmlns:a16="http://schemas.microsoft.com/office/drawing/2014/main" id="{5C60DAFA-BA34-A3BA-5C19-8731C3705605}"/>
              </a:ext>
            </a:extLst>
          </p:cNvPr>
          <p:cNvSpPr>
            <a:spLocks noGrp="1"/>
          </p:cNvSpPr>
          <p:nvPr>
            <p:ph type="ftr" sz="quarter" idx="11"/>
          </p:nvPr>
        </p:nvSpPr>
        <p:spPr>
          <a:xfrm>
            <a:off x="1177750" y="6379494"/>
            <a:ext cx="728045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AB6856A4-346B-7783-7168-306062533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13392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229600" cy="4373563"/>
          </a:xfrm>
        </p:spPr>
        <p:txBody>
          <a:bodyPr/>
          <a:lstStyle/>
          <a:p>
            <a:pPr>
              <a:buNone/>
            </a:pPr>
            <a:r>
              <a:rPr lang="en-US" sz="2800" b="1"/>
              <a:t>Prerequisites:</a:t>
            </a:r>
            <a:endParaRPr lang="en-US" sz="2200"/>
          </a:p>
          <a:p>
            <a:r>
              <a:rPr lang="en-US" sz="2200"/>
              <a:t> Statistics.</a:t>
            </a:r>
          </a:p>
          <a:p>
            <a:r>
              <a:rPr lang="en-US" sz="2200"/>
              <a:t>Linear Algebra.</a:t>
            </a:r>
          </a:p>
          <a:p>
            <a:r>
              <a:rPr lang="en-US" sz="2200"/>
              <a:t>Calculus.</a:t>
            </a:r>
          </a:p>
          <a:p>
            <a:r>
              <a:rPr lang="en-US" sz="2200"/>
              <a:t>Probability.</a:t>
            </a:r>
          </a:p>
          <a:p>
            <a:r>
              <a:rPr lang="en-US" sz="2200"/>
              <a:t>Programming Languages.</a:t>
            </a:r>
          </a:p>
        </p:txBody>
      </p:sp>
      <p:sp>
        <p:nvSpPr>
          <p:cNvPr id="4" name="Date Placeholder 3"/>
          <p:cNvSpPr>
            <a:spLocks noGrp="1"/>
          </p:cNvSpPr>
          <p:nvPr>
            <p:ph type="dt" sz="half" idx="10"/>
          </p:nvPr>
        </p:nvSpPr>
        <p:spPr>
          <a:prstGeom prst="rect">
            <a:avLst/>
          </a:prstGeom>
        </p:spPr>
        <p:txBody>
          <a:bodyPr/>
          <a:lstStyle/>
          <a:p>
            <a:fld id="{7A38788B-DA32-452F-9D13-706FA2FE879B}" type="datetime1">
              <a:rPr lang="en-US" smtClean="0"/>
              <a:t>2/14/2024</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dirty="0"/>
              <a:t> Dr. Roop Singh      ACSML0601     Machine Learning     Unit 1</a:t>
            </a:r>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16</a:t>
            </a:fld>
            <a:endParaRPr lang="en-US"/>
          </a:p>
        </p:txBody>
      </p:sp>
      <p:sp>
        <p:nvSpPr>
          <p:cNvPr id="7" name="Title 1"/>
          <p:cNvSpPr txBox="1">
            <a:spLocks/>
          </p:cNvSpPr>
          <p:nvPr/>
        </p:nvSpPr>
        <p:spPr>
          <a:xfrm>
            <a:off x="1447800" y="0"/>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a:ln>
                  <a:noFill/>
                </a:ln>
                <a:solidFill>
                  <a:schemeClr val="dk1"/>
                </a:solidFill>
                <a:effectLst/>
                <a:uLnTx/>
                <a:uFillTx/>
                <a:latin typeface="+mn-lt"/>
                <a:ea typeface="+mn-ea"/>
                <a:cs typeface="+mn-cs"/>
              </a:rPr>
              <a:t>Prerequisite</a:t>
            </a:r>
          </a:p>
        </p:txBody>
      </p:sp>
      <p:pic>
        <p:nvPicPr>
          <p:cNvPr id="2" name="Picture 1">
            <a:extLst>
              <a:ext uri="{FF2B5EF4-FFF2-40B4-BE49-F238E27FC236}">
                <a16:creationId xmlns:a16="http://schemas.microsoft.com/office/drawing/2014/main" id="{F587E714-E8AF-73E7-5750-1AAE1560E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10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1000"/>
                                        <p:tgtEl>
                                          <p:spTgt spid="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1000"/>
                                        <p:tgtEl>
                                          <p:spTgt spid="3">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ox(in)">
                                      <p:cBhvr>
                                        <p:cTn id="16" dur="1000"/>
                                        <p:tgtEl>
                                          <p:spTgt spid="3">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ox(in)">
                                      <p:cBhvr>
                                        <p:cTn id="1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7E771C9-672F-4177-A053-518841571B1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8AB1DBFC-3127-6A8B-D013-9824715B146C}"/>
              </a:ext>
            </a:extLst>
          </p:cNvPr>
          <p:cNvPicPr>
            <a:picLocks noChangeAspect="1"/>
          </p:cNvPicPr>
          <p:nvPr/>
        </p:nvPicPr>
        <p:blipFill>
          <a:blip r:embed="rId2"/>
          <a:stretch>
            <a:fillRect/>
          </a:stretch>
        </p:blipFill>
        <p:spPr>
          <a:xfrm>
            <a:off x="1025342" y="1406421"/>
            <a:ext cx="7093315" cy="4045158"/>
          </a:xfrm>
          <a:prstGeom prst="rect">
            <a:avLst/>
          </a:prstGeom>
        </p:spPr>
      </p:pic>
      <p:sp>
        <p:nvSpPr>
          <p:cNvPr id="2" name="Footer Placeholder 1">
            <a:extLst>
              <a:ext uri="{FF2B5EF4-FFF2-40B4-BE49-F238E27FC236}">
                <a16:creationId xmlns:a16="http://schemas.microsoft.com/office/drawing/2014/main" id="{6F727A3A-8912-2B6E-FF71-D8B588CC1657}"/>
              </a:ext>
            </a:extLst>
          </p:cNvPr>
          <p:cNvSpPr>
            <a:spLocks noGrp="1"/>
          </p:cNvSpPr>
          <p:nvPr>
            <p:ph type="ftr" sz="quarter" idx="11"/>
          </p:nvPr>
        </p:nvSpPr>
        <p:spPr>
          <a:xfrm>
            <a:off x="1143000" y="6356350"/>
            <a:ext cx="7315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1AFC471B-276C-EC03-9494-216F52A0E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5918797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A9E4AC-A8D6-458B-9BE5-681566C0B6C5}"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98C0DC6A-BFDC-54C0-13F9-6F5AB0654229}"/>
              </a:ext>
            </a:extLst>
          </p:cNvPr>
          <p:cNvPicPr>
            <a:picLocks noChangeAspect="1"/>
          </p:cNvPicPr>
          <p:nvPr/>
        </p:nvPicPr>
        <p:blipFill>
          <a:blip r:embed="rId2"/>
          <a:stretch>
            <a:fillRect/>
          </a:stretch>
        </p:blipFill>
        <p:spPr>
          <a:xfrm>
            <a:off x="1177750" y="1434997"/>
            <a:ext cx="6788499" cy="3988005"/>
          </a:xfrm>
          <a:prstGeom prst="rect">
            <a:avLst/>
          </a:prstGeom>
        </p:spPr>
      </p:pic>
      <p:sp>
        <p:nvSpPr>
          <p:cNvPr id="2" name="Footer Placeholder 1">
            <a:extLst>
              <a:ext uri="{FF2B5EF4-FFF2-40B4-BE49-F238E27FC236}">
                <a16:creationId xmlns:a16="http://schemas.microsoft.com/office/drawing/2014/main" id="{090155C3-9186-44DE-BA7E-D094029D4CFD}"/>
              </a:ext>
            </a:extLst>
          </p:cNvPr>
          <p:cNvSpPr>
            <a:spLocks noGrp="1"/>
          </p:cNvSpPr>
          <p:nvPr>
            <p:ph type="ftr" sz="quarter" idx="11"/>
          </p:nvPr>
        </p:nvSpPr>
        <p:spPr>
          <a:xfrm>
            <a:off x="1177750" y="6356350"/>
            <a:ext cx="728045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1AA0B1DE-E202-7271-4303-42270F971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547897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DB818A-F452-4F73-B60E-B24EC8D9B96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332B3E90-2561-9576-1749-D3CFDD8B3B97}"/>
              </a:ext>
            </a:extLst>
          </p:cNvPr>
          <p:cNvPicPr>
            <a:picLocks noChangeAspect="1"/>
          </p:cNvPicPr>
          <p:nvPr/>
        </p:nvPicPr>
        <p:blipFill>
          <a:blip r:embed="rId2"/>
          <a:stretch>
            <a:fillRect/>
          </a:stretch>
        </p:blipFill>
        <p:spPr>
          <a:xfrm>
            <a:off x="1015817" y="1463574"/>
            <a:ext cx="7112366" cy="3930852"/>
          </a:xfrm>
          <a:prstGeom prst="rect">
            <a:avLst/>
          </a:prstGeom>
        </p:spPr>
      </p:pic>
      <p:sp>
        <p:nvSpPr>
          <p:cNvPr id="2" name="Footer Placeholder 1">
            <a:extLst>
              <a:ext uri="{FF2B5EF4-FFF2-40B4-BE49-F238E27FC236}">
                <a16:creationId xmlns:a16="http://schemas.microsoft.com/office/drawing/2014/main" id="{6CD1A31B-16D1-B40D-8EEF-89B9557F41E0}"/>
              </a:ext>
            </a:extLst>
          </p:cNvPr>
          <p:cNvSpPr>
            <a:spLocks noGrp="1"/>
          </p:cNvSpPr>
          <p:nvPr>
            <p:ph type="ftr" sz="quarter" idx="11"/>
          </p:nvPr>
        </p:nvSpPr>
        <p:spPr>
          <a:xfrm>
            <a:off x="1295400" y="6306843"/>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2CF79AC4-A5B9-B31E-5B53-5D21FED46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417709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C3463A-4303-4F0E-9626-D5B6D88D21E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EBB05B29-6C44-C306-B0D5-656419C839F8}"/>
              </a:ext>
            </a:extLst>
          </p:cNvPr>
          <p:cNvPicPr>
            <a:picLocks noChangeAspect="1"/>
          </p:cNvPicPr>
          <p:nvPr/>
        </p:nvPicPr>
        <p:blipFill>
          <a:blip r:embed="rId2"/>
          <a:stretch>
            <a:fillRect/>
          </a:stretch>
        </p:blipFill>
        <p:spPr>
          <a:xfrm>
            <a:off x="1044393" y="1123831"/>
            <a:ext cx="7055213" cy="4610337"/>
          </a:xfrm>
          <a:prstGeom prst="rect">
            <a:avLst/>
          </a:prstGeom>
        </p:spPr>
      </p:pic>
      <p:sp>
        <p:nvSpPr>
          <p:cNvPr id="2" name="Footer Placeholder 1">
            <a:extLst>
              <a:ext uri="{FF2B5EF4-FFF2-40B4-BE49-F238E27FC236}">
                <a16:creationId xmlns:a16="http://schemas.microsoft.com/office/drawing/2014/main" id="{6A5D1EC7-BA4A-5379-8E2E-A0DB7D968661}"/>
              </a:ext>
            </a:extLst>
          </p:cNvPr>
          <p:cNvSpPr>
            <a:spLocks noGrp="1"/>
          </p:cNvSpPr>
          <p:nvPr>
            <p:ph type="ftr" sz="quarter" idx="11"/>
          </p:nvPr>
        </p:nvSpPr>
        <p:spPr>
          <a:xfrm>
            <a:off x="1219200" y="6356350"/>
            <a:ext cx="7239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58B3C726-1DC6-0F6A-A18E-4C93C4A19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729963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49D267-874F-41ED-A110-4E19D654A60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56353F29-6DEB-D397-A155-3C61DBA268AD}"/>
              </a:ext>
            </a:extLst>
          </p:cNvPr>
          <p:cNvPicPr>
            <a:picLocks noChangeAspect="1"/>
          </p:cNvPicPr>
          <p:nvPr/>
        </p:nvPicPr>
        <p:blipFill>
          <a:blip r:embed="rId2"/>
          <a:stretch>
            <a:fillRect/>
          </a:stretch>
        </p:blipFill>
        <p:spPr>
          <a:xfrm>
            <a:off x="961839" y="1247663"/>
            <a:ext cx="7220321" cy="4362674"/>
          </a:xfrm>
          <a:prstGeom prst="rect">
            <a:avLst/>
          </a:prstGeom>
        </p:spPr>
      </p:pic>
      <p:sp>
        <p:nvSpPr>
          <p:cNvPr id="2" name="Footer Placeholder 1">
            <a:extLst>
              <a:ext uri="{FF2B5EF4-FFF2-40B4-BE49-F238E27FC236}">
                <a16:creationId xmlns:a16="http://schemas.microsoft.com/office/drawing/2014/main" id="{56D91950-239E-469B-82B5-430B1D61458F}"/>
              </a:ext>
            </a:extLst>
          </p:cNvPr>
          <p:cNvSpPr>
            <a:spLocks noGrp="1"/>
          </p:cNvSpPr>
          <p:nvPr>
            <p:ph type="ftr" sz="quarter" idx="11"/>
          </p:nvPr>
        </p:nvSpPr>
        <p:spPr>
          <a:xfrm>
            <a:off x="1219200" y="6354016"/>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57EAFB1C-77B1-E53B-EB4A-6452C358D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052982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47B0E8-19C7-4AF2-ABD5-8501B2FD22A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C43B445B-98FF-9569-8538-26E7DAD2EC68}"/>
              </a:ext>
            </a:extLst>
          </p:cNvPr>
          <p:cNvPicPr>
            <a:picLocks noChangeAspect="1"/>
          </p:cNvPicPr>
          <p:nvPr/>
        </p:nvPicPr>
        <p:blipFill>
          <a:blip r:embed="rId2"/>
          <a:stretch>
            <a:fillRect/>
          </a:stretch>
        </p:blipFill>
        <p:spPr>
          <a:xfrm>
            <a:off x="1015817" y="1225437"/>
            <a:ext cx="7112366" cy="4407126"/>
          </a:xfrm>
          <a:prstGeom prst="rect">
            <a:avLst/>
          </a:prstGeom>
        </p:spPr>
      </p:pic>
      <p:sp>
        <p:nvSpPr>
          <p:cNvPr id="2" name="Footer Placeholder 1">
            <a:extLst>
              <a:ext uri="{FF2B5EF4-FFF2-40B4-BE49-F238E27FC236}">
                <a16:creationId xmlns:a16="http://schemas.microsoft.com/office/drawing/2014/main" id="{2C94948A-930B-08A9-B115-90AB4EF2FE98}"/>
              </a:ext>
            </a:extLst>
          </p:cNvPr>
          <p:cNvSpPr>
            <a:spLocks noGrp="1"/>
          </p:cNvSpPr>
          <p:nvPr>
            <p:ph type="ftr" sz="quarter" idx="11"/>
          </p:nvPr>
        </p:nvSpPr>
        <p:spPr>
          <a:xfrm>
            <a:off x="1143000" y="6356349"/>
            <a:ext cx="7391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D25F6A0B-357C-5F4A-67BE-47A8F2478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780589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FE8FABE-FFFF-4E4D-8789-BB00D5AF0EE5}"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B66EEBD3-6FE6-3BE6-19D9-BD37EF86E4FE}"/>
              </a:ext>
            </a:extLst>
          </p:cNvPr>
          <p:cNvPicPr>
            <a:picLocks noChangeAspect="1"/>
          </p:cNvPicPr>
          <p:nvPr/>
        </p:nvPicPr>
        <p:blipFill>
          <a:blip r:embed="rId2"/>
          <a:stretch>
            <a:fillRect/>
          </a:stretch>
        </p:blipFill>
        <p:spPr>
          <a:xfrm>
            <a:off x="1076145" y="1301640"/>
            <a:ext cx="6991709" cy="4254719"/>
          </a:xfrm>
          <a:prstGeom prst="rect">
            <a:avLst/>
          </a:prstGeom>
        </p:spPr>
      </p:pic>
      <p:sp>
        <p:nvSpPr>
          <p:cNvPr id="2" name="Footer Placeholder 1">
            <a:extLst>
              <a:ext uri="{FF2B5EF4-FFF2-40B4-BE49-F238E27FC236}">
                <a16:creationId xmlns:a16="http://schemas.microsoft.com/office/drawing/2014/main" id="{B21A040B-4939-CD1E-3038-BE60CA71D7C4}"/>
              </a:ext>
            </a:extLst>
          </p:cNvPr>
          <p:cNvSpPr>
            <a:spLocks noGrp="1"/>
          </p:cNvSpPr>
          <p:nvPr>
            <p:ph type="ftr" sz="quarter" idx="11"/>
          </p:nvPr>
        </p:nvSpPr>
        <p:spPr>
          <a:xfrm>
            <a:off x="990600" y="6356350"/>
            <a:ext cx="7696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90600DE1-F3AD-2B78-2C06-65F743E77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918446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84A972-F2C6-427B-B2A5-DB9DD7C2A7C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64658616-C803-5675-E755-287BEEF3AA20}"/>
              </a:ext>
            </a:extLst>
          </p:cNvPr>
          <p:cNvPicPr>
            <a:picLocks noChangeAspect="1"/>
          </p:cNvPicPr>
          <p:nvPr/>
        </p:nvPicPr>
        <p:blipFill>
          <a:blip r:embed="rId2"/>
          <a:stretch>
            <a:fillRect/>
          </a:stretch>
        </p:blipFill>
        <p:spPr>
          <a:xfrm>
            <a:off x="1044393" y="1187335"/>
            <a:ext cx="7055213" cy="4483330"/>
          </a:xfrm>
          <a:prstGeom prst="rect">
            <a:avLst/>
          </a:prstGeom>
        </p:spPr>
      </p:pic>
      <p:sp>
        <p:nvSpPr>
          <p:cNvPr id="2" name="Footer Placeholder 1">
            <a:extLst>
              <a:ext uri="{FF2B5EF4-FFF2-40B4-BE49-F238E27FC236}">
                <a16:creationId xmlns:a16="http://schemas.microsoft.com/office/drawing/2014/main" id="{725EF7AC-EAF9-CE40-D87E-ED17D954FD5C}"/>
              </a:ext>
            </a:extLst>
          </p:cNvPr>
          <p:cNvSpPr>
            <a:spLocks noGrp="1"/>
          </p:cNvSpPr>
          <p:nvPr>
            <p:ph type="ftr" sz="quarter" idx="11"/>
          </p:nvPr>
        </p:nvSpPr>
        <p:spPr>
          <a:xfrm>
            <a:off x="1371600" y="6356350"/>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1CB5EF97-941A-E7FA-798C-676BFA220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491764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1C1857-B3B1-47AB-8A5E-A286B1C1294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D833F5F2-05A8-E5F1-4F0E-4CDC3A25787C}"/>
              </a:ext>
            </a:extLst>
          </p:cNvPr>
          <p:cNvPicPr>
            <a:picLocks noChangeAspect="1"/>
          </p:cNvPicPr>
          <p:nvPr/>
        </p:nvPicPr>
        <p:blipFill>
          <a:blip r:embed="rId2"/>
          <a:stretch>
            <a:fillRect/>
          </a:stretch>
        </p:blipFill>
        <p:spPr>
          <a:xfrm>
            <a:off x="1009467" y="1196860"/>
            <a:ext cx="7125066" cy="4464279"/>
          </a:xfrm>
          <a:prstGeom prst="rect">
            <a:avLst/>
          </a:prstGeom>
        </p:spPr>
      </p:pic>
      <p:sp>
        <p:nvSpPr>
          <p:cNvPr id="2" name="Footer Placeholder 1">
            <a:extLst>
              <a:ext uri="{FF2B5EF4-FFF2-40B4-BE49-F238E27FC236}">
                <a16:creationId xmlns:a16="http://schemas.microsoft.com/office/drawing/2014/main" id="{516A5467-610F-08A5-365B-19EDCF16A17A}"/>
              </a:ext>
            </a:extLst>
          </p:cNvPr>
          <p:cNvSpPr>
            <a:spLocks noGrp="1"/>
          </p:cNvSpPr>
          <p:nvPr>
            <p:ph type="ftr" sz="quarter" idx="11"/>
          </p:nvPr>
        </p:nvSpPr>
        <p:spPr>
          <a:xfrm>
            <a:off x="1371600" y="6356349"/>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5A47034-A563-51B8-A1EF-3FB85FB9F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5344829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3409D4-3AB2-462E-9F5C-01EFBE148F6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0A5CDF38-62B0-F1CC-E58B-BBF372D44FC2}"/>
              </a:ext>
            </a:extLst>
          </p:cNvPr>
          <p:cNvPicPr>
            <a:picLocks noChangeAspect="1"/>
          </p:cNvPicPr>
          <p:nvPr/>
        </p:nvPicPr>
        <p:blipFill>
          <a:blip r:embed="rId2"/>
          <a:stretch>
            <a:fillRect/>
          </a:stretch>
        </p:blipFill>
        <p:spPr>
          <a:xfrm>
            <a:off x="1092021" y="1206386"/>
            <a:ext cx="6959958" cy="4445228"/>
          </a:xfrm>
          <a:prstGeom prst="rect">
            <a:avLst/>
          </a:prstGeom>
        </p:spPr>
      </p:pic>
      <p:sp>
        <p:nvSpPr>
          <p:cNvPr id="2" name="Footer Placeholder 1">
            <a:extLst>
              <a:ext uri="{FF2B5EF4-FFF2-40B4-BE49-F238E27FC236}">
                <a16:creationId xmlns:a16="http://schemas.microsoft.com/office/drawing/2014/main" id="{F508E720-7B9D-02B4-B6EE-05EFA3D77BCB}"/>
              </a:ext>
            </a:extLst>
          </p:cNvPr>
          <p:cNvSpPr>
            <a:spLocks noGrp="1"/>
          </p:cNvSpPr>
          <p:nvPr>
            <p:ph type="ftr" sz="quarter" idx="11"/>
          </p:nvPr>
        </p:nvSpPr>
        <p:spPr>
          <a:xfrm>
            <a:off x="1371600" y="6447780"/>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BB26B412-2D8C-353A-8861-DAE96B268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87899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496A1D31-8950-44E2-A4F6-2DC2B312CA34}" type="datetime1">
              <a:rPr lang="en-US" smtClean="0"/>
              <a:t>2/14/2024</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dirty="0"/>
              <a:t> Dr. Roop Singh      ACSML0601     Machine Learning     Unit 1</a:t>
            </a:r>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17</a:t>
            </a:fld>
            <a:endParaRPr lang="en-US"/>
          </a:p>
        </p:txBody>
      </p:sp>
      <p:sp>
        <p:nvSpPr>
          <p:cNvPr id="7" name="Title 1"/>
          <p:cNvSpPr txBox="1">
            <a:spLocks/>
          </p:cNvSpPr>
          <p:nvPr/>
        </p:nvSpPr>
        <p:spPr>
          <a:xfrm>
            <a:off x="1447800" y="0"/>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a:t>Brief Introduction to Subject </a:t>
            </a:r>
            <a:endParaRPr kumimoji="0" lang="en-US" sz="3000" b="0" i="0" u="none" strike="noStrike" kern="1200" cap="none" spc="0" normalizeH="0" baseline="0" noProof="0">
              <a:ln>
                <a:noFill/>
              </a:ln>
              <a:solidFill>
                <a:schemeClr val="dk1"/>
              </a:solidFill>
              <a:effectLst/>
              <a:uLnTx/>
              <a:uFillTx/>
              <a:latin typeface="+mn-lt"/>
              <a:ea typeface="+mn-ea"/>
              <a:cs typeface="+mn-cs"/>
            </a:endParaRPr>
          </a:p>
        </p:txBody>
      </p:sp>
      <p:pic>
        <p:nvPicPr>
          <p:cNvPr id="8" name="Content Placeholder 7">
            <a:extLst>
              <a:ext uri="{FF2B5EF4-FFF2-40B4-BE49-F238E27FC236}">
                <a16:creationId xmlns:a16="http://schemas.microsoft.com/office/drawing/2014/main" id="{92378696-3BFD-456C-A151-091C7CAC72F3}"/>
              </a:ext>
            </a:extLst>
          </p:cNvPr>
          <p:cNvPicPr>
            <a:picLocks noGrp="1" noChangeAspect="1"/>
          </p:cNvPicPr>
          <p:nvPr>
            <p:ph idx="1"/>
          </p:nvPr>
        </p:nvPicPr>
        <p:blipFill>
          <a:blip r:embed="rId2"/>
          <a:stretch>
            <a:fillRect/>
          </a:stretch>
        </p:blipFill>
        <p:spPr>
          <a:xfrm>
            <a:off x="1701800" y="877094"/>
            <a:ext cx="5786120" cy="4266984"/>
          </a:xfrm>
          <a:prstGeom prst="rect">
            <a:avLst/>
          </a:prstGeom>
        </p:spPr>
      </p:pic>
      <p:sp>
        <p:nvSpPr>
          <p:cNvPr id="9" name="TextBox 8">
            <a:extLst>
              <a:ext uri="{FF2B5EF4-FFF2-40B4-BE49-F238E27FC236}">
                <a16:creationId xmlns:a16="http://schemas.microsoft.com/office/drawing/2014/main" id="{81B52247-B5DE-4DAC-86DA-5C443E3F4B05}"/>
              </a:ext>
            </a:extLst>
          </p:cNvPr>
          <p:cNvSpPr txBox="1"/>
          <p:nvPr/>
        </p:nvSpPr>
        <p:spPr>
          <a:xfrm>
            <a:off x="990600" y="5288549"/>
            <a:ext cx="6781800" cy="923330"/>
          </a:xfrm>
          <a:prstGeom prst="rect">
            <a:avLst/>
          </a:prstGeom>
          <a:noFill/>
        </p:spPr>
        <p:txBody>
          <a:bodyPr wrap="square">
            <a:spAutoFit/>
          </a:bodyPr>
          <a:lstStyle/>
          <a:p>
            <a:r>
              <a:rPr lang="en-IN">
                <a:hlinkClick r:id="rId3"/>
              </a:rPr>
              <a:t>https://www.youtube.com/watch?v=PPLop4L2eGk&amp;list=PLLssT5z_DsK-h9vYZkQkYNWcItqhlRJLN</a:t>
            </a:r>
            <a:endParaRPr lang="en-IN"/>
          </a:p>
          <a:p>
            <a:endParaRPr lang="en-IN"/>
          </a:p>
        </p:txBody>
      </p:sp>
      <p:pic>
        <p:nvPicPr>
          <p:cNvPr id="2" name="Picture 1">
            <a:extLst>
              <a:ext uri="{FF2B5EF4-FFF2-40B4-BE49-F238E27FC236}">
                <a16:creationId xmlns:a16="http://schemas.microsoft.com/office/drawing/2014/main" id="{0653A97F-27D5-FE36-30A0-F36250043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660670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7E1A2E-88CF-41A2-808C-1FAF7AC85A5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1E91FF83-AB09-5095-C9BF-54C5A9A4C678}"/>
              </a:ext>
            </a:extLst>
          </p:cNvPr>
          <p:cNvPicPr>
            <a:picLocks noChangeAspect="1"/>
          </p:cNvPicPr>
          <p:nvPr/>
        </p:nvPicPr>
        <p:blipFill>
          <a:blip r:embed="rId2"/>
          <a:stretch>
            <a:fillRect/>
          </a:stretch>
        </p:blipFill>
        <p:spPr>
          <a:xfrm>
            <a:off x="1066620" y="1149233"/>
            <a:ext cx="7010760" cy="4559534"/>
          </a:xfrm>
          <a:prstGeom prst="rect">
            <a:avLst/>
          </a:prstGeom>
        </p:spPr>
      </p:pic>
      <p:sp>
        <p:nvSpPr>
          <p:cNvPr id="2" name="Footer Placeholder 1">
            <a:extLst>
              <a:ext uri="{FF2B5EF4-FFF2-40B4-BE49-F238E27FC236}">
                <a16:creationId xmlns:a16="http://schemas.microsoft.com/office/drawing/2014/main" id="{C6C9D3B4-48F4-EA6F-B06B-530389748B89}"/>
              </a:ext>
            </a:extLst>
          </p:cNvPr>
          <p:cNvSpPr>
            <a:spLocks noGrp="1"/>
          </p:cNvSpPr>
          <p:nvPr>
            <p:ph type="ftr" sz="quarter" idx="11"/>
          </p:nvPr>
        </p:nvSpPr>
        <p:spPr>
          <a:xfrm>
            <a:off x="1371600" y="6356350"/>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8AE5D097-D4AD-D9DB-BDCA-4299FBBE7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1486498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B4DF3C-FA62-471F-924C-AE694A1D670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1E1D8112-24CF-B457-ECAF-98F9E9B42FBE}"/>
              </a:ext>
            </a:extLst>
          </p:cNvPr>
          <p:cNvPicPr>
            <a:picLocks noChangeAspect="1"/>
          </p:cNvPicPr>
          <p:nvPr/>
        </p:nvPicPr>
        <p:blipFill>
          <a:blip r:embed="rId2"/>
          <a:stretch>
            <a:fillRect/>
          </a:stretch>
        </p:blipFill>
        <p:spPr>
          <a:xfrm>
            <a:off x="958664" y="1482625"/>
            <a:ext cx="7226671" cy="3892750"/>
          </a:xfrm>
          <a:prstGeom prst="rect">
            <a:avLst/>
          </a:prstGeom>
        </p:spPr>
      </p:pic>
      <p:sp>
        <p:nvSpPr>
          <p:cNvPr id="2" name="Footer Placeholder 1">
            <a:extLst>
              <a:ext uri="{FF2B5EF4-FFF2-40B4-BE49-F238E27FC236}">
                <a16:creationId xmlns:a16="http://schemas.microsoft.com/office/drawing/2014/main" id="{6BF85928-A23B-AE5C-46E3-D70310C88F60}"/>
              </a:ext>
            </a:extLst>
          </p:cNvPr>
          <p:cNvSpPr>
            <a:spLocks noGrp="1"/>
          </p:cNvSpPr>
          <p:nvPr>
            <p:ph type="ftr" sz="quarter" idx="11"/>
          </p:nvPr>
        </p:nvSpPr>
        <p:spPr>
          <a:xfrm>
            <a:off x="1371600" y="6356349"/>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A6C93914-303E-C36A-96A0-D4A3B17D7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66286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A3DCE1-2B8C-4097-981C-A452355E69A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66FE3C28-391E-2DB4-437B-B557BFFC3EA6}"/>
              </a:ext>
            </a:extLst>
          </p:cNvPr>
          <p:cNvPicPr>
            <a:picLocks noChangeAspect="1"/>
          </p:cNvPicPr>
          <p:nvPr/>
        </p:nvPicPr>
        <p:blipFill>
          <a:blip r:embed="rId2"/>
          <a:stretch>
            <a:fillRect/>
          </a:stretch>
        </p:blipFill>
        <p:spPr>
          <a:xfrm>
            <a:off x="1057094" y="1330217"/>
            <a:ext cx="7029811" cy="4197566"/>
          </a:xfrm>
          <a:prstGeom prst="rect">
            <a:avLst/>
          </a:prstGeom>
        </p:spPr>
      </p:pic>
      <p:sp>
        <p:nvSpPr>
          <p:cNvPr id="2" name="Footer Placeholder 1">
            <a:extLst>
              <a:ext uri="{FF2B5EF4-FFF2-40B4-BE49-F238E27FC236}">
                <a16:creationId xmlns:a16="http://schemas.microsoft.com/office/drawing/2014/main" id="{C83CDAF7-B485-23B8-E2A2-07528DFC481B}"/>
              </a:ext>
            </a:extLst>
          </p:cNvPr>
          <p:cNvSpPr>
            <a:spLocks noGrp="1"/>
          </p:cNvSpPr>
          <p:nvPr>
            <p:ph type="ftr" sz="quarter" idx="11"/>
          </p:nvPr>
        </p:nvSpPr>
        <p:spPr>
          <a:xfrm>
            <a:off x="1371600" y="6324028"/>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36A95116-1FBE-E819-5DF4-1B79B973C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24622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7DD690-21FC-4DAF-AD77-6177DB38A841}"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FF10D183-FD6E-51D1-42D1-CF58EC902718}"/>
              </a:ext>
            </a:extLst>
          </p:cNvPr>
          <p:cNvPicPr>
            <a:picLocks noChangeAspect="1"/>
          </p:cNvPicPr>
          <p:nvPr/>
        </p:nvPicPr>
        <p:blipFill>
          <a:blip r:embed="rId2"/>
          <a:stretch>
            <a:fillRect/>
          </a:stretch>
        </p:blipFill>
        <p:spPr>
          <a:xfrm>
            <a:off x="968190" y="1063503"/>
            <a:ext cx="7207620" cy="4730993"/>
          </a:xfrm>
          <a:prstGeom prst="rect">
            <a:avLst/>
          </a:prstGeom>
        </p:spPr>
      </p:pic>
      <p:sp>
        <p:nvSpPr>
          <p:cNvPr id="2" name="Footer Placeholder 1">
            <a:extLst>
              <a:ext uri="{FF2B5EF4-FFF2-40B4-BE49-F238E27FC236}">
                <a16:creationId xmlns:a16="http://schemas.microsoft.com/office/drawing/2014/main" id="{C74B2AAC-6442-5A42-348A-AF73209B2FA4}"/>
              </a:ext>
            </a:extLst>
          </p:cNvPr>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3FEAA4F8-ACF2-7DB6-7CA0-4B909947F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4894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73F9CD-B0E0-4302-B0AE-3CAD080A5FA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9ABB3993-F429-13D8-E138-527F2141AD8F}"/>
              </a:ext>
            </a:extLst>
          </p:cNvPr>
          <p:cNvPicPr>
            <a:picLocks noChangeAspect="1"/>
          </p:cNvPicPr>
          <p:nvPr/>
        </p:nvPicPr>
        <p:blipFill>
          <a:blip r:embed="rId2"/>
          <a:stretch>
            <a:fillRect/>
          </a:stretch>
        </p:blipFill>
        <p:spPr>
          <a:xfrm>
            <a:off x="1025342" y="1273064"/>
            <a:ext cx="7093315" cy="4311872"/>
          </a:xfrm>
          <a:prstGeom prst="rect">
            <a:avLst/>
          </a:prstGeom>
        </p:spPr>
      </p:pic>
      <p:sp>
        <p:nvSpPr>
          <p:cNvPr id="2" name="Footer Placeholder 1">
            <a:extLst>
              <a:ext uri="{FF2B5EF4-FFF2-40B4-BE49-F238E27FC236}">
                <a16:creationId xmlns:a16="http://schemas.microsoft.com/office/drawing/2014/main" id="{530FDFB4-8AEB-002B-7280-1FD766FAD94E}"/>
              </a:ext>
            </a:extLst>
          </p:cNvPr>
          <p:cNvSpPr>
            <a:spLocks noGrp="1"/>
          </p:cNvSpPr>
          <p:nvPr>
            <p:ph type="ftr" sz="quarter" idx="11"/>
          </p:nvPr>
        </p:nvSpPr>
        <p:spPr>
          <a:xfrm>
            <a:off x="1219200" y="6356350"/>
            <a:ext cx="70866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4F7741AE-6722-193A-B263-30A558FFD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090170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D295E-8391-4F07-8E54-90442F7B9E2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9C987F6C-9CFB-0CC1-9ED1-3CED4EB543E0}"/>
              </a:ext>
            </a:extLst>
          </p:cNvPr>
          <p:cNvPicPr>
            <a:picLocks noChangeAspect="1"/>
          </p:cNvPicPr>
          <p:nvPr/>
        </p:nvPicPr>
        <p:blipFill>
          <a:blip r:embed="rId2"/>
          <a:stretch>
            <a:fillRect/>
          </a:stretch>
        </p:blipFill>
        <p:spPr>
          <a:xfrm>
            <a:off x="987241" y="1149233"/>
            <a:ext cx="7169518" cy="4559534"/>
          </a:xfrm>
          <a:prstGeom prst="rect">
            <a:avLst/>
          </a:prstGeom>
        </p:spPr>
      </p:pic>
      <p:sp>
        <p:nvSpPr>
          <p:cNvPr id="2" name="Footer Placeholder 1">
            <a:extLst>
              <a:ext uri="{FF2B5EF4-FFF2-40B4-BE49-F238E27FC236}">
                <a16:creationId xmlns:a16="http://schemas.microsoft.com/office/drawing/2014/main" id="{5854349B-7674-6E2A-E2BA-B6FEC08A23E2}"/>
              </a:ext>
            </a:extLst>
          </p:cNvPr>
          <p:cNvSpPr>
            <a:spLocks noGrp="1"/>
          </p:cNvSpPr>
          <p:nvPr>
            <p:ph type="ftr" sz="quarter" idx="11"/>
          </p:nvPr>
        </p:nvSpPr>
        <p:spPr>
          <a:xfrm>
            <a:off x="1219200" y="6369027"/>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AB37064F-0991-DF40-8266-6F093FF3C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195098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681475-17D4-41A0-91A4-3309DBCF064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01782838-7B3C-E1DC-3AD4-107174E28584}"/>
              </a:ext>
            </a:extLst>
          </p:cNvPr>
          <p:cNvPicPr>
            <a:picLocks noChangeAspect="1"/>
          </p:cNvPicPr>
          <p:nvPr/>
        </p:nvPicPr>
        <p:blipFill>
          <a:blip r:embed="rId2"/>
          <a:stretch>
            <a:fillRect/>
          </a:stretch>
        </p:blipFill>
        <p:spPr>
          <a:xfrm>
            <a:off x="987241" y="1142882"/>
            <a:ext cx="7169518" cy="4572235"/>
          </a:xfrm>
          <a:prstGeom prst="rect">
            <a:avLst/>
          </a:prstGeom>
        </p:spPr>
      </p:pic>
      <p:sp>
        <p:nvSpPr>
          <p:cNvPr id="2" name="Footer Placeholder 1">
            <a:extLst>
              <a:ext uri="{FF2B5EF4-FFF2-40B4-BE49-F238E27FC236}">
                <a16:creationId xmlns:a16="http://schemas.microsoft.com/office/drawing/2014/main" id="{87E8113E-DE70-62AC-1649-1A5A41B99C74}"/>
              </a:ext>
            </a:extLst>
          </p:cNvPr>
          <p:cNvSpPr>
            <a:spLocks noGrp="1"/>
          </p:cNvSpPr>
          <p:nvPr>
            <p:ph type="ftr" sz="quarter" idx="11"/>
          </p:nvPr>
        </p:nvSpPr>
        <p:spPr>
          <a:xfrm>
            <a:off x="1371600" y="6356349"/>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49E4E636-67E9-0496-94EB-F31A6BEF3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4863503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38755B-BE8F-4901-B677-107E3C4D484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D1E78C04-6541-6D81-0F78-08E1CF30E8EA}"/>
              </a:ext>
            </a:extLst>
          </p:cNvPr>
          <p:cNvPicPr>
            <a:picLocks noChangeAspect="1"/>
          </p:cNvPicPr>
          <p:nvPr/>
        </p:nvPicPr>
        <p:blipFill>
          <a:blip r:embed="rId2"/>
          <a:stretch>
            <a:fillRect/>
          </a:stretch>
        </p:blipFill>
        <p:spPr>
          <a:xfrm>
            <a:off x="968190" y="1377844"/>
            <a:ext cx="7207620" cy="4102311"/>
          </a:xfrm>
          <a:prstGeom prst="rect">
            <a:avLst/>
          </a:prstGeom>
        </p:spPr>
      </p:pic>
      <p:sp>
        <p:nvSpPr>
          <p:cNvPr id="2" name="Footer Placeholder 1">
            <a:extLst>
              <a:ext uri="{FF2B5EF4-FFF2-40B4-BE49-F238E27FC236}">
                <a16:creationId xmlns:a16="http://schemas.microsoft.com/office/drawing/2014/main" id="{086DED63-B590-F489-CCF2-2DB5884F8873}"/>
              </a:ext>
            </a:extLst>
          </p:cNvPr>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C2957128-22EE-70A3-BFB7-9AF854574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303118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BCCC5B-7B83-4CE6-8FAF-0977A1DECCF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a:t>             Concept Learning   </a:t>
            </a:r>
            <a:r>
              <a:rPr kumimoji="0" lang="en-US" sz="3200" b="0" i="0" u="none" strike="noStrike" kern="1200" cap="none" spc="0" normalizeH="0" baseline="0" noProof="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735A0E3D-3CCC-B96B-4DD3-05B738100B8E}"/>
              </a:ext>
            </a:extLst>
          </p:cNvPr>
          <p:cNvPicPr>
            <a:picLocks noChangeAspect="1"/>
          </p:cNvPicPr>
          <p:nvPr/>
        </p:nvPicPr>
        <p:blipFill>
          <a:blip r:embed="rId2"/>
          <a:stretch>
            <a:fillRect/>
          </a:stretch>
        </p:blipFill>
        <p:spPr>
          <a:xfrm>
            <a:off x="987241" y="1533427"/>
            <a:ext cx="7169518" cy="3791145"/>
          </a:xfrm>
          <a:prstGeom prst="rect">
            <a:avLst/>
          </a:prstGeom>
        </p:spPr>
      </p:pic>
      <p:sp>
        <p:nvSpPr>
          <p:cNvPr id="2" name="Footer Placeholder 1">
            <a:extLst>
              <a:ext uri="{FF2B5EF4-FFF2-40B4-BE49-F238E27FC236}">
                <a16:creationId xmlns:a16="http://schemas.microsoft.com/office/drawing/2014/main" id="{34DFF8BA-5130-1D4B-7485-FB4285581038}"/>
              </a:ext>
            </a:extLst>
          </p:cNvPr>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21C20D92-86A7-2C54-8E52-602420609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053511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CF1285-54FB-4F45-B690-0181F93C739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4000" b="1"/>
              <a:t>History of Machine Learning  </a:t>
            </a:r>
            <a:r>
              <a:rPr lang="en-US" sz="4000"/>
              <a:t>(CO1)</a:t>
            </a:r>
          </a:p>
        </p:txBody>
      </p:sp>
      <p:sp>
        <p:nvSpPr>
          <p:cNvPr id="9" name="Content Placeholder 8"/>
          <p:cNvSpPr>
            <a:spLocks noGrp="1"/>
          </p:cNvSpPr>
          <p:nvPr>
            <p:ph idx="1"/>
          </p:nvPr>
        </p:nvSpPr>
        <p:spPr>
          <a:xfrm>
            <a:off x="685800" y="914401"/>
            <a:ext cx="8229600" cy="4602163"/>
          </a:xfrm>
        </p:spPr>
        <p:txBody>
          <a:bodyPr>
            <a:noAutofit/>
          </a:bodyPr>
          <a:lstStyle/>
          <a:p>
            <a:r>
              <a:rPr lang="en-US" sz="2000" b="1"/>
              <a:t>Computer machinery and intelligence:</a:t>
            </a:r>
          </a:p>
          <a:p>
            <a:pPr>
              <a:buFont typeface="Arial" panose="020B0604020202020204" pitchFamily="34" charset="0"/>
              <a:buChar char="•"/>
            </a:pPr>
            <a:r>
              <a:rPr lang="en-US" sz="2000" b="1"/>
              <a:t>1950:</a:t>
            </a:r>
            <a:r>
              <a:rPr lang="en-US" sz="2000"/>
              <a:t> In 1950, Alan Turing published a seminal paper, "</a:t>
            </a:r>
            <a:r>
              <a:rPr lang="en-US" sz="2000" b="1"/>
              <a:t>Computer Machinery and Intelligence</a:t>
            </a:r>
            <a:r>
              <a:rPr lang="en-US" sz="2000"/>
              <a:t>," on the topic of artificial intelligence. </a:t>
            </a:r>
            <a:r>
              <a:rPr lang="en-US" sz="2000" b="1"/>
              <a:t>In his paper, he asked, "Can machines think?"</a:t>
            </a:r>
            <a:endParaRPr lang="en-US" sz="2000"/>
          </a:p>
          <a:p>
            <a:r>
              <a:rPr lang="en-US" sz="2000" b="1"/>
              <a:t>Machine intelligence in Games:</a:t>
            </a:r>
          </a:p>
          <a:p>
            <a:pPr>
              <a:buFont typeface="Arial" panose="020B0604020202020204" pitchFamily="34" charset="0"/>
              <a:buChar char="•"/>
            </a:pPr>
            <a:r>
              <a:rPr lang="en-US" sz="2000" b="1"/>
              <a:t>1952:</a:t>
            </a:r>
            <a:r>
              <a:rPr lang="en-US" sz="2000"/>
              <a:t> Arthur Samuel, who was the pioneer of machine learning, created a program that helped an IBM computer to play a checkers game. It performed better more it played.</a:t>
            </a:r>
          </a:p>
          <a:p>
            <a:pPr>
              <a:buFont typeface="Arial" panose="020B0604020202020204" pitchFamily="34" charset="0"/>
              <a:buChar char="•"/>
            </a:pPr>
            <a:r>
              <a:rPr lang="en-US" sz="2000" b="1"/>
              <a:t>1959:</a:t>
            </a:r>
            <a:r>
              <a:rPr lang="en-US" sz="2000"/>
              <a:t> In 1959, the term "Machine Learning" was first coined by </a:t>
            </a:r>
            <a:r>
              <a:rPr lang="en-US" sz="2000" b="1"/>
              <a:t>Arthur Samuel</a:t>
            </a:r>
            <a:r>
              <a:rPr lang="en-US" sz="2000"/>
              <a:t>.</a:t>
            </a:r>
          </a:p>
          <a:p>
            <a:r>
              <a:rPr lang="en-US" sz="2000" b="1"/>
              <a:t>The first "AI" winter:</a:t>
            </a:r>
          </a:p>
          <a:p>
            <a:pPr>
              <a:buFont typeface="Arial" panose="020B0604020202020204" pitchFamily="34" charset="0"/>
              <a:buChar char="•"/>
            </a:pPr>
            <a:r>
              <a:rPr lang="en-US" sz="2000"/>
              <a:t>The duration of 1974 to 1980 was the tough time for AI and ML researchers, and this duration was called as </a:t>
            </a:r>
            <a:r>
              <a:rPr lang="en-US" sz="2000" b="1"/>
              <a:t>AI winter</a:t>
            </a:r>
            <a:r>
              <a:rPr lang="en-US" sz="2000"/>
              <a:t>.</a:t>
            </a:r>
          </a:p>
          <a:p>
            <a:pPr>
              <a:buFont typeface="Arial" panose="020B0604020202020204" pitchFamily="34" charset="0"/>
              <a:buChar char="•"/>
            </a:pPr>
            <a:r>
              <a:rPr lang="en-US" sz="2000"/>
              <a:t>In this duration, failure of machine translation occurred, and people had reduced their interest from AI, which led to reduced funding by the government to the researches.</a:t>
            </a:r>
          </a:p>
          <a:p>
            <a:pPr marL="355600">
              <a:lnSpc>
                <a:spcPct val="150000"/>
              </a:lnSpc>
              <a:spcBef>
                <a:spcPts val="95"/>
              </a:spcBef>
              <a:buClr>
                <a:schemeClr val="tx1"/>
              </a:buClr>
              <a:buSzPct val="93181"/>
              <a:tabLst>
                <a:tab pos="286385" algn="l"/>
                <a:tab pos="287020" algn="l"/>
              </a:tabLst>
            </a:pPr>
            <a:endParaRPr lang="en-US" sz="2000"/>
          </a:p>
          <a:p>
            <a:pPr marL="355600">
              <a:lnSpc>
                <a:spcPct val="150000"/>
              </a:lnSpc>
              <a:spcBef>
                <a:spcPts val="95"/>
              </a:spcBef>
              <a:buClr>
                <a:schemeClr val="tx1"/>
              </a:buClr>
              <a:buSzPct val="93181"/>
              <a:tabLst>
                <a:tab pos="286385" algn="l"/>
                <a:tab pos="287020" algn="l"/>
              </a:tabLst>
            </a:pPr>
            <a:endParaRPr lang="en-US" sz="2000"/>
          </a:p>
          <a:p>
            <a:pPr marL="287020" indent="-274320">
              <a:lnSpc>
                <a:spcPct val="150000"/>
              </a:lnSpc>
              <a:spcBef>
                <a:spcPts val="95"/>
              </a:spcBef>
              <a:buClr>
                <a:schemeClr val="tx1"/>
              </a:buClr>
              <a:buSzPct val="93181"/>
              <a:tabLst>
                <a:tab pos="286385" algn="l"/>
                <a:tab pos="287020" algn="l"/>
              </a:tabLst>
            </a:pPr>
            <a:endParaRPr lang="en-US" sz="2000"/>
          </a:p>
          <a:p>
            <a:pPr marL="287020" indent="-274320">
              <a:lnSpc>
                <a:spcPct val="150000"/>
              </a:lnSpc>
              <a:spcBef>
                <a:spcPts val="95"/>
              </a:spcBef>
              <a:buClr>
                <a:schemeClr val="tx1"/>
              </a:buClr>
              <a:buSzPct val="93181"/>
              <a:tabLst>
                <a:tab pos="286385" algn="l"/>
                <a:tab pos="287020" algn="l"/>
              </a:tabLst>
            </a:pPr>
            <a:endParaRPr lang="en-US" sz="2000"/>
          </a:p>
        </p:txBody>
      </p:sp>
      <p:sp>
        <p:nvSpPr>
          <p:cNvPr id="2" name="Footer Placeholder 1">
            <a:extLst>
              <a:ext uri="{FF2B5EF4-FFF2-40B4-BE49-F238E27FC236}">
                <a16:creationId xmlns:a16="http://schemas.microsoft.com/office/drawing/2014/main" id="{291BAB96-01D4-8F09-99F6-B27A1052A6D0}"/>
              </a:ext>
            </a:extLst>
          </p:cNvPr>
          <p:cNvSpPr>
            <a:spLocks noGrp="1"/>
          </p:cNvSpPr>
          <p:nvPr>
            <p:ph type="ftr" sz="quarter" idx="11"/>
          </p:nvPr>
        </p:nvSpPr>
        <p:spPr>
          <a:xfrm>
            <a:off x="1371600" y="6356350"/>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74A587FF-2F86-EAC0-9A72-889060ADF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7358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51ADE02F-DBF4-49FA-9875-C938AD283718}" type="datetime1">
              <a:rPr lang="en-US" smtClean="0"/>
              <a:t>2/14/2024</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a:t>Topic Mapping with Course Outcome</a:t>
            </a:r>
            <a:endParaRPr kumimoji="0" lang="en-US" sz="3000" b="0" i="0" u="none" strike="noStrike" kern="1200" cap="none" spc="0" normalizeH="0" baseline="0" noProof="0">
              <a:ln>
                <a:noFill/>
              </a:ln>
              <a:solidFill>
                <a:schemeClr val="dk1"/>
              </a:solidFill>
              <a:effectLst/>
              <a:uLnTx/>
              <a:uFillTx/>
              <a:latin typeface="+mn-lt"/>
              <a:ea typeface="+mn-ea"/>
              <a:cs typeface="+mn-cs"/>
            </a:endParaRPr>
          </a:p>
        </p:txBody>
      </p:sp>
      <p:graphicFrame>
        <p:nvGraphicFramePr>
          <p:cNvPr id="8" name="Table 7"/>
          <p:cNvGraphicFramePr>
            <a:graphicFrameLocks noGrp="1"/>
          </p:cNvGraphicFramePr>
          <p:nvPr>
            <p:extLst>
              <p:ext uri="{D42A27DB-BD31-4B8C-83A1-F6EECF244321}">
                <p14:modId xmlns:p14="http://schemas.microsoft.com/office/powerpoint/2010/main" val="1504001099"/>
              </p:ext>
            </p:extLst>
          </p:nvPr>
        </p:nvGraphicFramePr>
        <p:xfrm>
          <a:off x="533400" y="1085396"/>
          <a:ext cx="8153400" cy="4934404"/>
        </p:xfrm>
        <a:graphic>
          <a:graphicData uri="http://schemas.openxmlformats.org/drawingml/2006/table">
            <a:tbl>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645521">
                <a:tc>
                  <a:txBody>
                    <a:bodyPr/>
                    <a:lstStyle/>
                    <a:p>
                      <a:pPr marL="0" marR="0" algn="ctr">
                        <a:lnSpc>
                          <a:spcPct val="115000"/>
                        </a:lnSpc>
                        <a:spcBef>
                          <a:spcPts val="0"/>
                        </a:spcBef>
                        <a:spcAft>
                          <a:spcPts val="0"/>
                        </a:spcAft>
                      </a:pPr>
                      <a:r>
                        <a:rPr lang="en-US" sz="2000">
                          <a:latin typeface="+mn-lt"/>
                          <a:ea typeface="Calibri"/>
                          <a:cs typeface="Mangal"/>
                        </a:rPr>
                        <a:t>Topics</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latin typeface="+mn-lt"/>
                          <a:ea typeface="Calibri"/>
                          <a:cs typeface="Mangal"/>
                        </a:rPr>
                        <a:t>Course</a:t>
                      </a:r>
                      <a:r>
                        <a:rPr lang="en-US" sz="2000" baseline="0">
                          <a:latin typeface="+mn-lt"/>
                          <a:ea typeface="Calibri"/>
                          <a:cs typeface="Mangal"/>
                        </a:rPr>
                        <a:t> outcome</a:t>
                      </a:r>
                      <a:endParaRPr lang="en-US" sz="200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88883">
                <a:tc>
                  <a:txBody>
                    <a:bodyPr/>
                    <a:lstStyle/>
                    <a:p>
                      <a:pPr marL="287020" indent="-274320">
                        <a:lnSpc>
                          <a:spcPct val="100000"/>
                        </a:lnSpc>
                        <a:buClr>
                          <a:srgbClr val="0AD0D9"/>
                        </a:buClr>
                        <a:buSzPct val="95454"/>
                        <a:buFont typeface="Wingdings 2"/>
                        <a:buChar char=""/>
                        <a:tabLst>
                          <a:tab pos="286385" algn="l"/>
                          <a:tab pos="287020" algn="l"/>
                        </a:tabLst>
                      </a:pPr>
                      <a:r>
                        <a:rPr lang="en-US" sz="2000"/>
                        <a:t>Learning, Types of Learning, Well defined learning problems.</a:t>
                      </a:r>
                    </a:p>
                    <a:p>
                      <a:pPr marL="12700" indent="0">
                        <a:lnSpc>
                          <a:spcPct val="100000"/>
                        </a:lnSpc>
                        <a:buClr>
                          <a:srgbClr val="0AD0D9"/>
                        </a:buClr>
                        <a:buSzPct val="95454"/>
                        <a:buFont typeface="Wingdings 2"/>
                        <a:buNone/>
                        <a:tabLst>
                          <a:tab pos="286385" algn="l"/>
                          <a:tab pos="287020" algn="l"/>
                        </a:tabLst>
                      </a:pPr>
                      <a:endParaRPr lang="en-US" sz="2000"/>
                    </a:p>
                    <a:p>
                      <a:pPr marL="287020" indent="-274320">
                        <a:lnSpc>
                          <a:spcPct val="100000"/>
                        </a:lnSpc>
                        <a:buClr>
                          <a:srgbClr val="0AD0D9"/>
                        </a:buClr>
                        <a:buSzPct val="95454"/>
                        <a:buFont typeface="Wingdings 2"/>
                        <a:buChar char=""/>
                        <a:tabLst>
                          <a:tab pos="286385" algn="l"/>
                          <a:tab pos="287020" algn="l"/>
                        </a:tabLst>
                      </a:pPr>
                      <a:r>
                        <a:rPr lang="en-US" sz="2000"/>
                        <a:t>Designing a Learning System.</a:t>
                      </a:r>
                    </a:p>
                    <a:p>
                      <a:pPr marL="287020" indent="-274320">
                        <a:lnSpc>
                          <a:spcPct val="100000"/>
                        </a:lnSpc>
                        <a:buClr>
                          <a:srgbClr val="0AD0D9"/>
                        </a:buClr>
                        <a:buSzPct val="95454"/>
                        <a:buFont typeface="Wingdings 2"/>
                        <a:buChar char=""/>
                        <a:tabLst>
                          <a:tab pos="286385" algn="l"/>
                          <a:tab pos="287020" algn="l"/>
                        </a:tabLst>
                      </a:pPr>
                      <a:endParaRPr lang="en-US" sz="2000"/>
                    </a:p>
                    <a:p>
                      <a:pPr marL="287020" indent="-274320">
                        <a:lnSpc>
                          <a:spcPct val="100000"/>
                        </a:lnSpc>
                        <a:buClr>
                          <a:srgbClr val="0AD0D9"/>
                        </a:buClr>
                        <a:buSzPct val="95454"/>
                        <a:buFont typeface="Wingdings 2"/>
                        <a:buChar char=""/>
                        <a:tabLst>
                          <a:tab pos="286385" algn="l"/>
                          <a:tab pos="287020" algn="l"/>
                        </a:tabLst>
                      </a:pPr>
                      <a:r>
                        <a:rPr lang="en-US" sz="2000"/>
                        <a:t>Concept Learning</a:t>
                      </a:r>
                    </a:p>
                    <a:p>
                      <a:pPr marL="287020" indent="-274320">
                        <a:lnSpc>
                          <a:spcPct val="100000"/>
                        </a:lnSpc>
                        <a:buClr>
                          <a:srgbClr val="0AD0D9"/>
                        </a:buClr>
                        <a:buSzPct val="95454"/>
                        <a:buFont typeface="Wingdings 2"/>
                        <a:buChar char=""/>
                        <a:tabLst>
                          <a:tab pos="286385" algn="l"/>
                          <a:tab pos="287020" algn="l"/>
                        </a:tabLst>
                      </a:pPr>
                      <a:endParaRPr lang="en-US" sz="2000"/>
                    </a:p>
                    <a:p>
                      <a:pPr marL="287020" indent="-274320">
                        <a:lnSpc>
                          <a:spcPct val="100000"/>
                        </a:lnSpc>
                        <a:buClr>
                          <a:srgbClr val="0AD0D9"/>
                        </a:buClr>
                        <a:buSzPct val="95454"/>
                        <a:buFont typeface="Wingdings 2"/>
                        <a:buChar char=""/>
                        <a:tabLst>
                          <a:tab pos="286385" algn="l"/>
                          <a:tab pos="287020" algn="l"/>
                        </a:tabLst>
                      </a:pPr>
                      <a:r>
                        <a:rPr lang="en-US" sz="2000"/>
                        <a:t>Introduction of Machine Learning Approaches –Issues in Machine Learning.</a:t>
                      </a:r>
                    </a:p>
                    <a:p>
                      <a:pPr marL="12700" indent="0">
                        <a:lnSpc>
                          <a:spcPct val="100000"/>
                        </a:lnSpc>
                        <a:buClr>
                          <a:srgbClr val="0AD0D9"/>
                        </a:buClr>
                        <a:buSzPct val="95454"/>
                        <a:buFont typeface="Wingdings 2"/>
                        <a:buNone/>
                        <a:tabLst>
                          <a:tab pos="286385" algn="l"/>
                          <a:tab pos="287020" algn="l"/>
                        </a:tabLst>
                      </a:pPr>
                      <a:endParaRPr lang="en-US" sz="2000"/>
                    </a:p>
                    <a:p>
                      <a:pPr marL="287020" indent="-274320">
                        <a:lnSpc>
                          <a:spcPct val="100000"/>
                        </a:lnSpc>
                        <a:buClr>
                          <a:srgbClr val="0AD0D9"/>
                        </a:buClr>
                        <a:buSzPct val="95454"/>
                        <a:buFont typeface="Wingdings 2"/>
                        <a:buChar char=""/>
                        <a:tabLst>
                          <a:tab pos="286385" algn="l"/>
                          <a:tab pos="287020" algn="l"/>
                        </a:tabLst>
                      </a:pPr>
                      <a:r>
                        <a:rPr lang="en-US" sz="2000"/>
                        <a:t>Data Science Vs Machine Learning;</a:t>
                      </a:r>
                      <a:endParaRPr lang="en-US" sz="2000">
                        <a:cs typeface="Constantia"/>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b="1">
                        <a:latin typeface="+mn-lt"/>
                        <a:ea typeface="Calibri"/>
                        <a:cs typeface="Mangal"/>
                      </a:endParaRPr>
                    </a:p>
                    <a:p>
                      <a:pPr marL="0" marR="0" algn="ctr">
                        <a:lnSpc>
                          <a:spcPct val="115000"/>
                        </a:lnSpc>
                        <a:spcBef>
                          <a:spcPts val="0"/>
                        </a:spcBef>
                        <a:spcAft>
                          <a:spcPts val="0"/>
                        </a:spcAft>
                      </a:pPr>
                      <a:r>
                        <a:rPr lang="en-US" sz="1800" b="1">
                          <a:latin typeface="+mn-lt"/>
                          <a:ea typeface="Calibri"/>
                          <a:cs typeface="Mangal"/>
                        </a:rPr>
                        <a:t>CO1</a:t>
                      </a:r>
                    </a:p>
                    <a:p>
                      <a:pPr marL="0" marR="0" algn="ctr">
                        <a:lnSpc>
                          <a:spcPct val="115000"/>
                        </a:lnSpc>
                        <a:spcBef>
                          <a:spcPts val="0"/>
                        </a:spcBef>
                        <a:spcAft>
                          <a:spcPts val="0"/>
                        </a:spcAft>
                      </a:pPr>
                      <a:endParaRPr lang="en-US" sz="1800" b="1">
                        <a:latin typeface="+mn-lt"/>
                        <a:ea typeface="Calibri"/>
                        <a:cs typeface="Mangal"/>
                      </a:endParaRPr>
                    </a:p>
                    <a:p>
                      <a:pPr marL="0" marR="0" algn="ctr">
                        <a:lnSpc>
                          <a:spcPct val="115000"/>
                        </a:lnSpc>
                        <a:spcBef>
                          <a:spcPts val="0"/>
                        </a:spcBef>
                        <a:spcAft>
                          <a:spcPts val="0"/>
                        </a:spcAft>
                      </a:pPr>
                      <a:endParaRPr lang="en-US" sz="1800" b="1">
                        <a:latin typeface="+mn-lt"/>
                        <a:ea typeface="Calibri"/>
                        <a:cs typeface="Mangal"/>
                      </a:endParaRPr>
                    </a:p>
                    <a:p>
                      <a:pPr marL="0" marR="0" algn="ctr">
                        <a:lnSpc>
                          <a:spcPct val="115000"/>
                        </a:lnSpc>
                        <a:spcBef>
                          <a:spcPts val="0"/>
                        </a:spcBef>
                        <a:spcAft>
                          <a:spcPts val="0"/>
                        </a:spcAft>
                      </a:pPr>
                      <a:r>
                        <a:rPr lang="en-US" sz="1800" b="1">
                          <a:latin typeface="+mn-lt"/>
                          <a:ea typeface="Calibri"/>
                          <a:cs typeface="Mangal"/>
                        </a:rPr>
                        <a:t>CO1</a:t>
                      </a:r>
                    </a:p>
                    <a:p>
                      <a:pPr marL="0" marR="0" algn="ctr">
                        <a:lnSpc>
                          <a:spcPct val="115000"/>
                        </a:lnSpc>
                        <a:spcBef>
                          <a:spcPts val="0"/>
                        </a:spcBef>
                        <a:spcAft>
                          <a:spcPts val="0"/>
                        </a:spcAft>
                      </a:pPr>
                      <a:endParaRPr lang="en-US" sz="1800" b="1">
                        <a:latin typeface="+mn-lt"/>
                        <a:ea typeface="Calibri"/>
                        <a:cs typeface="Mangal"/>
                      </a:endParaRPr>
                    </a:p>
                    <a:p>
                      <a:pPr marL="0" marR="0" algn="ctr">
                        <a:lnSpc>
                          <a:spcPct val="115000"/>
                        </a:lnSpc>
                        <a:spcBef>
                          <a:spcPts val="0"/>
                        </a:spcBef>
                        <a:spcAft>
                          <a:spcPts val="0"/>
                        </a:spcAft>
                      </a:pPr>
                      <a:r>
                        <a:rPr lang="en-US" sz="1800" b="1">
                          <a:latin typeface="+mn-lt"/>
                          <a:ea typeface="Calibri"/>
                          <a:cs typeface="Mangal"/>
                        </a:rPr>
                        <a:t>CO1</a:t>
                      </a:r>
                    </a:p>
                    <a:p>
                      <a:pPr marL="0" marR="0" algn="ctr">
                        <a:lnSpc>
                          <a:spcPct val="115000"/>
                        </a:lnSpc>
                        <a:spcBef>
                          <a:spcPts val="0"/>
                        </a:spcBef>
                        <a:spcAft>
                          <a:spcPts val="0"/>
                        </a:spcAft>
                      </a:pPr>
                      <a:endParaRPr lang="en-US" sz="1800" b="1">
                        <a:latin typeface="+mn-lt"/>
                        <a:ea typeface="Calibri"/>
                        <a:cs typeface="Mangal"/>
                      </a:endParaRPr>
                    </a:p>
                    <a:p>
                      <a:pPr marL="0" marR="0" algn="ctr">
                        <a:lnSpc>
                          <a:spcPct val="115000"/>
                        </a:lnSpc>
                        <a:spcBef>
                          <a:spcPts val="0"/>
                        </a:spcBef>
                        <a:spcAft>
                          <a:spcPts val="0"/>
                        </a:spcAft>
                      </a:pPr>
                      <a:r>
                        <a:rPr lang="en-US" sz="1800" b="1">
                          <a:latin typeface="+mn-lt"/>
                          <a:ea typeface="Calibri"/>
                          <a:cs typeface="Mangal"/>
                        </a:rPr>
                        <a:t>CO1</a:t>
                      </a:r>
                    </a:p>
                    <a:p>
                      <a:pPr marL="0" marR="0" algn="ctr">
                        <a:lnSpc>
                          <a:spcPct val="115000"/>
                        </a:lnSpc>
                        <a:spcBef>
                          <a:spcPts val="0"/>
                        </a:spcBef>
                        <a:spcAft>
                          <a:spcPts val="0"/>
                        </a:spcAft>
                      </a:pPr>
                      <a:endParaRPr lang="en-US" sz="1800" b="1">
                        <a:latin typeface="+mn-lt"/>
                        <a:ea typeface="Calibri"/>
                        <a:cs typeface="Mangal"/>
                      </a:endParaRPr>
                    </a:p>
                    <a:p>
                      <a:pPr marL="0" marR="0" algn="ctr">
                        <a:lnSpc>
                          <a:spcPct val="115000"/>
                        </a:lnSpc>
                        <a:spcBef>
                          <a:spcPts val="0"/>
                        </a:spcBef>
                        <a:spcAft>
                          <a:spcPts val="0"/>
                        </a:spcAft>
                      </a:pPr>
                      <a:endParaRPr lang="en-US" sz="1800" b="1">
                        <a:latin typeface="+mn-lt"/>
                        <a:ea typeface="Calibri"/>
                        <a:cs typeface="Mangal"/>
                      </a:endParaRPr>
                    </a:p>
                    <a:p>
                      <a:pPr marL="0" marR="0" algn="ctr">
                        <a:lnSpc>
                          <a:spcPct val="115000"/>
                        </a:lnSpc>
                        <a:spcBef>
                          <a:spcPts val="0"/>
                        </a:spcBef>
                        <a:spcAft>
                          <a:spcPts val="0"/>
                        </a:spcAft>
                      </a:pPr>
                      <a:r>
                        <a:rPr lang="en-US" sz="1800" b="1">
                          <a:latin typeface="+mn-lt"/>
                          <a:ea typeface="Calibri"/>
                          <a:cs typeface="Mangal"/>
                        </a:rPr>
                        <a:t>CO1</a:t>
                      </a:r>
                    </a:p>
                  </a:txBody>
                  <a:tcPr marL="66562" marR="66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C97777FE-2DA3-8ABA-F940-8C2D42CF4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F2138B-6600-4836-BEF2-F87465380C9C}"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4000" b="1"/>
              <a:t>History of Machine Learning  </a:t>
            </a:r>
            <a:r>
              <a:rPr lang="en-US" sz="4000"/>
              <a:t>(CO1)</a:t>
            </a:r>
          </a:p>
        </p:txBody>
      </p:sp>
      <p:sp>
        <p:nvSpPr>
          <p:cNvPr id="9" name="Content Placeholder 8"/>
          <p:cNvSpPr>
            <a:spLocks noGrp="1"/>
          </p:cNvSpPr>
          <p:nvPr>
            <p:ph idx="1"/>
          </p:nvPr>
        </p:nvSpPr>
        <p:spPr>
          <a:xfrm>
            <a:off x="685800" y="1185357"/>
            <a:ext cx="8229600" cy="4602163"/>
          </a:xfrm>
        </p:spPr>
        <p:txBody>
          <a:bodyPr>
            <a:normAutofit/>
          </a:bodyPr>
          <a:lstStyle/>
          <a:p>
            <a:r>
              <a:rPr lang="en-US" sz="2400" b="1"/>
              <a:t>Machine Learning from theory to reality</a:t>
            </a:r>
          </a:p>
          <a:p>
            <a:pPr>
              <a:buFont typeface="Arial" panose="020B0604020202020204" pitchFamily="34" charset="0"/>
              <a:buChar char="•"/>
            </a:pPr>
            <a:r>
              <a:rPr lang="en-US" sz="2400" b="1"/>
              <a:t>1959:</a:t>
            </a:r>
            <a:r>
              <a:rPr lang="en-US" sz="2400"/>
              <a:t> In 1959, the first neural network was applied to a real-world problem to remove echoes over phone lines using an adaptive filter.</a:t>
            </a:r>
          </a:p>
          <a:p>
            <a:pPr>
              <a:buFont typeface="Arial" panose="020B0604020202020204" pitchFamily="34" charset="0"/>
              <a:buChar char="•"/>
            </a:pPr>
            <a:r>
              <a:rPr lang="en-US" sz="2400" b="1"/>
              <a:t>1985:</a:t>
            </a:r>
            <a:r>
              <a:rPr lang="en-US" sz="2400"/>
              <a:t> In 1985, Terry </a:t>
            </a:r>
            <a:r>
              <a:rPr lang="en-US" sz="2400" err="1"/>
              <a:t>Sejnowski</a:t>
            </a:r>
            <a:r>
              <a:rPr lang="en-US" sz="2400"/>
              <a:t> and Charles Rosenberg invented a neural network </a:t>
            </a:r>
            <a:r>
              <a:rPr lang="en-US" sz="2400" b="1" err="1"/>
              <a:t>NETtalk</a:t>
            </a:r>
            <a:r>
              <a:rPr lang="en-US" sz="2400"/>
              <a:t>, which was able to teach itself how to correctly pronounce 20,000 words in one week.</a:t>
            </a:r>
          </a:p>
          <a:p>
            <a:pPr>
              <a:buFont typeface="Arial" panose="020B0604020202020204" pitchFamily="34" charset="0"/>
              <a:buChar char="•"/>
            </a:pPr>
            <a:r>
              <a:rPr lang="en-US" sz="2400" b="1"/>
              <a:t>1997:</a:t>
            </a:r>
            <a:r>
              <a:rPr lang="en-US" sz="2400"/>
              <a:t> The IBM's </a:t>
            </a:r>
            <a:r>
              <a:rPr lang="en-US" sz="2400" b="1"/>
              <a:t>Deep blue</a:t>
            </a:r>
            <a:r>
              <a:rPr lang="en-US" sz="2400"/>
              <a:t> intelligent computer won the chess game against the chess expert Garry Kasparov, and it became the first computer which had beaten a human chess expert.</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400"/>
          </a:p>
          <a:p>
            <a:pPr marL="287020" indent="-274320">
              <a:lnSpc>
                <a:spcPct val="150000"/>
              </a:lnSpc>
              <a:spcBef>
                <a:spcPts val="95"/>
              </a:spcBef>
              <a:buClr>
                <a:schemeClr val="tx1"/>
              </a:buClr>
              <a:buSzPct val="93181"/>
              <a:tabLst>
                <a:tab pos="286385" algn="l"/>
                <a:tab pos="287020" algn="l"/>
              </a:tabLst>
            </a:pPr>
            <a:endParaRPr lang="en-US" sz="2400"/>
          </a:p>
          <a:p>
            <a:pPr marL="287020" indent="-274320">
              <a:lnSpc>
                <a:spcPct val="150000"/>
              </a:lnSpc>
              <a:spcBef>
                <a:spcPts val="95"/>
              </a:spcBef>
              <a:buClr>
                <a:schemeClr val="tx1"/>
              </a:buClr>
              <a:buSzPct val="93181"/>
              <a:tabLst>
                <a:tab pos="286385" algn="l"/>
                <a:tab pos="287020" algn="l"/>
              </a:tabLst>
            </a:pPr>
            <a:endParaRPr lang="en-US" sz="2400"/>
          </a:p>
        </p:txBody>
      </p:sp>
      <p:sp>
        <p:nvSpPr>
          <p:cNvPr id="2" name="Footer Placeholder 1">
            <a:extLst>
              <a:ext uri="{FF2B5EF4-FFF2-40B4-BE49-F238E27FC236}">
                <a16:creationId xmlns:a16="http://schemas.microsoft.com/office/drawing/2014/main" id="{C809F791-80D6-1E21-CED2-52363D8CAD24}"/>
              </a:ext>
            </a:extLst>
          </p:cNvPr>
          <p:cNvSpPr>
            <a:spLocks noGrp="1"/>
          </p:cNvSpPr>
          <p:nvPr>
            <p:ph type="ftr" sz="quarter" idx="11"/>
          </p:nvPr>
        </p:nvSpPr>
        <p:spPr>
          <a:xfrm>
            <a:off x="1295400" y="6356350"/>
            <a:ext cx="70866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69F461FA-50C0-1F62-BA55-E85429BA9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8278837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AE4C51-CC5E-4EE8-BA2C-949B9FB3C45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4000" b="1"/>
              <a:t>History of Machine Learning  </a:t>
            </a:r>
            <a:r>
              <a:rPr lang="en-US" sz="4000"/>
              <a:t>(CO1)</a:t>
            </a:r>
          </a:p>
        </p:txBody>
      </p:sp>
      <p:sp>
        <p:nvSpPr>
          <p:cNvPr id="9" name="Content Placeholder 8"/>
          <p:cNvSpPr>
            <a:spLocks noGrp="1"/>
          </p:cNvSpPr>
          <p:nvPr>
            <p:ph idx="1"/>
          </p:nvPr>
        </p:nvSpPr>
        <p:spPr>
          <a:xfrm>
            <a:off x="685800" y="1185357"/>
            <a:ext cx="8229600" cy="4602163"/>
          </a:xfrm>
        </p:spPr>
        <p:txBody>
          <a:bodyPr>
            <a:noAutofit/>
          </a:bodyPr>
          <a:lstStyle/>
          <a:p>
            <a:r>
              <a:rPr lang="en-US" sz="1800" b="1"/>
              <a:t>Machine Learning at 21</a:t>
            </a:r>
            <a:r>
              <a:rPr lang="en-US" sz="1800" b="1" baseline="30000"/>
              <a:t>st</a:t>
            </a:r>
            <a:r>
              <a:rPr lang="en-US" sz="1800" b="1"/>
              <a:t> century</a:t>
            </a:r>
          </a:p>
          <a:p>
            <a:pPr>
              <a:buFont typeface="Arial" panose="020B0604020202020204" pitchFamily="34" charset="0"/>
              <a:buChar char="•"/>
            </a:pPr>
            <a:r>
              <a:rPr lang="en-US" sz="1800" b="1"/>
              <a:t>2006:</a:t>
            </a:r>
            <a:r>
              <a:rPr lang="en-US" sz="1800"/>
              <a:t> In the year 2006, computer scientist Geoffrey Hinton has given a new name to neural net research as "</a:t>
            </a:r>
            <a:r>
              <a:rPr lang="en-US" sz="1800" b="1"/>
              <a:t>deep learning</a:t>
            </a:r>
            <a:r>
              <a:rPr lang="en-US" sz="1800"/>
              <a:t>," and nowadays, it has become one of the most trending technologies.</a:t>
            </a:r>
          </a:p>
          <a:p>
            <a:pPr>
              <a:buFont typeface="Arial" panose="020B0604020202020204" pitchFamily="34" charset="0"/>
              <a:buChar char="•"/>
            </a:pPr>
            <a:r>
              <a:rPr lang="en-US" sz="1800" b="1"/>
              <a:t>2012:</a:t>
            </a:r>
            <a:r>
              <a:rPr lang="en-US" sz="1800"/>
              <a:t> In 2012, Google created a deep neural network which learned to recognize the image of humans and cats in YouTube videos.</a:t>
            </a:r>
          </a:p>
          <a:p>
            <a:pPr>
              <a:buFont typeface="Arial" panose="020B0604020202020204" pitchFamily="34" charset="0"/>
              <a:buChar char="•"/>
            </a:pPr>
            <a:r>
              <a:rPr lang="en-US" sz="1800" b="1"/>
              <a:t>2014:</a:t>
            </a:r>
            <a:r>
              <a:rPr lang="en-US" sz="1800"/>
              <a:t> In 2014, the Chabot "</a:t>
            </a:r>
            <a:r>
              <a:rPr lang="en-US" sz="1800" b="1"/>
              <a:t>Eugen </a:t>
            </a:r>
            <a:r>
              <a:rPr lang="en-US" sz="1800" b="1" err="1"/>
              <a:t>Goostman</a:t>
            </a:r>
            <a:r>
              <a:rPr lang="en-US" sz="1800"/>
              <a:t>" cleared the Turing Test. It was the first Chabot who convinced the 33% of human judges that it was not a machine.</a:t>
            </a:r>
          </a:p>
          <a:p>
            <a:pPr>
              <a:buFont typeface="Arial" panose="020B0604020202020204" pitchFamily="34" charset="0"/>
              <a:buChar char="•"/>
            </a:pPr>
            <a:r>
              <a:rPr lang="en-US" sz="1800" b="1"/>
              <a:t>2014:</a:t>
            </a:r>
            <a:r>
              <a:rPr lang="en-US" sz="1800"/>
              <a:t> </a:t>
            </a:r>
            <a:r>
              <a:rPr lang="en-US" sz="1800" b="1" err="1"/>
              <a:t>DeepFace</a:t>
            </a:r>
            <a:r>
              <a:rPr lang="en-US" sz="1800"/>
              <a:t> was a deep neural network created by Facebook, and they claimed that it could recognize a person with the same precision as a human can do.</a:t>
            </a:r>
          </a:p>
          <a:p>
            <a:pPr>
              <a:buFont typeface="Arial" panose="020B0604020202020204" pitchFamily="34" charset="0"/>
              <a:buChar char="•"/>
            </a:pPr>
            <a:r>
              <a:rPr lang="en-US" sz="1800" b="1"/>
              <a:t>2016:</a:t>
            </a:r>
            <a:r>
              <a:rPr lang="en-US" sz="1800"/>
              <a:t> </a:t>
            </a:r>
            <a:r>
              <a:rPr lang="en-US" sz="1800" b="1"/>
              <a:t>AlphaGo</a:t>
            </a:r>
            <a:r>
              <a:rPr lang="en-US" sz="1800"/>
              <a:t> beat the world's number second player </a:t>
            </a:r>
            <a:r>
              <a:rPr lang="en-US" sz="1800" b="1"/>
              <a:t>Lee </a:t>
            </a:r>
            <a:r>
              <a:rPr lang="en-US" sz="1800" b="1" err="1"/>
              <a:t>sedol</a:t>
            </a:r>
            <a:r>
              <a:rPr lang="en-US" sz="1800"/>
              <a:t> at </a:t>
            </a:r>
            <a:r>
              <a:rPr lang="en-US" sz="1800" b="1"/>
              <a:t>Go game</a:t>
            </a:r>
            <a:r>
              <a:rPr lang="en-US" sz="1800"/>
              <a:t>. In 2017 it beat the number one player of this game </a:t>
            </a:r>
            <a:r>
              <a:rPr lang="en-US" sz="1800" b="1" err="1"/>
              <a:t>Ke</a:t>
            </a:r>
            <a:r>
              <a:rPr lang="en-US" sz="1800" b="1"/>
              <a:t> </a:t>
            </a:r>
            <a:r>
              <a:rPr lang="en-US" sz="1800" b="1" err="1"/>
              <a:t>Jie</a:t>
            </a:r>
            <a:r>
              <a:rPr lang="en-US" sz="1800"/>
              <a:t>.</a:t>
            </a:r>
          </a:p>
          <a:p>
            <a:pPr>
              <a:buFont typeface="Arial" panose="020B0604020202020204" pitchFamily="34" charset="0"/>
              <a:buChar char="•"/>
            </a:pPr>
            <a:r>
              <a:rPr lang="en-US" sz="1800" b="1"/>
              <a:t>2017:</a:t>
            </a:r>
            <a:r>
              <a:rPr lang="en-US" sz="1800"/>
              <a:t> In 2017, the Alphabet's Jigsaw team built an intelligent system that was able to learn the </a:t>
            </a:r>
            <a:r>
              <a:rPr lang="en-US" sz="1800" b="1"/>
              <a:t>online trolling</a:t>
            </a:r>
            <a:r>
              <a:rPr lang="en-US" sz="1800"/>
              <a:t>. It used to read millions of comments of different websites to learn to stop online trolling.</a:t>
            </a:r>
          </a:p>
          <a:p>
            <a:pPr marL="355600">
              <a:lnSpc>
                <a:spcPct val="150000"/>
              </a:lnSpc>
              <a:spcBef>
                <a:spcPts val="95"/>
              </a:spcBef>
              <a:buClr>
                <a:schemeClr val="tx1"/>
              </a:buClr>
              <a:buSzPct val="93181"/>
              <a:tabLst>
                <a:tab pos="286385" algn="l"/>
                <a:tab pos="287020" algn="l"/>
              </a:tabLst>
            </a:pPr>
            <a:endParaRPr lang="en-US" sz="1800"/>
          </a:p>
          <a:p>
            <a:pPr marL="287020" indent="-274320">
              <a:lnSpc>
                <a:spcPct val="150000"/>
              </a:lnSpc>
              <a:spcBef>
                <a:spcPts val="95"/>
              </a:spcBef>
              <a:buClr>
                <a:schemeClr val="tx1"/>
              </a:buClr>
              <a:buSzPct val="93181"/>
              <a:tabLst>
                <a:tab pos="286385" algn="l"/>
                <a:tab pos="287020" algn="l"/>
              </a:tabLst>
            </a:pPr>
            <a:endParaRPr lang="en-US" sz="1800"/>
          </a:p>
          <a:p>
            <a:pPr marL="287020" indent="-274320">
              <a:lnSpc>
                <a:spcPct val="150000"/>
              </a:lnSpc>
              <a:spcBef>
                <a:spcPts val="95"/>
              </a:spcBef>
              <a:buClr>
                <a:schemeClr val="tx1"/>
              </a:buClr>
              <a:buSzPct val="93181"/>
              <a:tabLst>
                <a:tab pos="286385" algn="l"/>
                <a:tab pos="287020" algn="l"/>
              </a:tabLst>
            </a:pPr>
            <a:endParaRPr lang="en-US" sz="1800"/>
          </a:p>
        </p:txBody>
      </p:sp>
      <p:sp>
        <p:nvSpPr>
          <p:cNvPr id="2" name="Footer Placeholder 1">
            <a:extLst>
              <a:ext uri="{FF2B5EF4-FFF2-40B4-BE49-F238E27FC236}">
                <a16:creationId xmlns:a16="http://schemas.microsoft.com/office/drawing/2014/main" id="{B0F7CEB6-3C0F-22D9-C3F4-E36A1FBB6E8C}"/>
              </a:ext>
            </a:extLst>
          </p:cNvPr>
          <p:cNvSpPr>
            <a:spLocks noGrp="1"/>
          </p:cNvSpPr>
          <p:nvPr>
            <p:ph type="ftr" sz="quarter" idx="11"/>
          </p:nvPr>
        </p:nvSpPr>
        <p:spPr>
          <a:xfrm>
            <a:off x="1371600" y="6356350"/>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4D800711-045A-FD4D-F6A1-CE29E1FE3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25309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188CFA-420D-4CE3-B9BB-A687993DB27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4000" b="1"/>
              <a:t>History of Machine Learning  </a:t>
            </a:r>
            <a:r>
              <a:rPr lang="en-US" sz="4000"/>
              <a:t>(CO1)</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000" b="1"/>
              <a:t>Machine Learning at present:</a:t>
            </a:r>
          </a:p>
          <a:p>
            <a:pPr algn="just"/>
            <a:endParaRPr lang="en-US" sz="2000" b="1"/>
          </a:p>
          <a:p>
            <a:pPr algn="just"/>
            <a:r>
              <a:rPr lang="en-US" sz="2000"/>
              <a:t>Now machine learning has got a great advancement in its research, and it is present everywhere around us, such as </a:t>
            </a:r>
            <a:r>
              <a:rPr lang="en-US" sz="2000" b="1"/>
              <a:t>self-driving cars</a:t>
            </a:r>
            <a:r>
              <a:rPr lang="en-US" sz="2000"/>
              <a:t>, </a:t>
            </a:r>
            <a:r>
              <a:rPr lang="en-US" sz="2000" b="1"/>
              <a:t>Amazon Alexa</a:t>
            </a:r>
            <a:r>
              <a:rPr lang="en-US" sz="2000"/>
              <a:t>, </a:t>
            </a:r>
            <a:r>
              <a:rPr lang="en-US" sz="2000" b="1"/>
              <a:t>Catboats</a:t>
            </a:r>
            <a:r>
              <a:rPr lang="en-US" sz="2000"/>
              <a:t>, </a:t>
            </a:r>
            <a:r>
              <a:rPr lang="en-US" sz="2000" b="1"/>
              <a:t>recommender system</a:t>
            </a:r>
            <a:r>
              <a:rPr lang="en-US" sz="2000"/>
              <a:t>, and many more. It includes </a:t>
            </a:r>
            <a:r>
              <a:rPr lang="en-US" sz="2000" b="1"/>
              <a:t>Supervised</a:t>
            </a:r>
            <a:r>
              <a:rPr lang="en-US" sz="2000"/>
              <a:t>, </a:t>
            </a:r>
            <a:r>
              <a:rPr lang="en-US" sz="2000" b="1"/>
              <a:t>unsupervised</a:t>
            </a:r>
            <a:r>
              <a:rPr lang="en-US" sz="2000"/>
              <a:t>, and </a:t>
            </a:r>
            <a:r>
              <a:rPr lang="en-US" sz="2000" b="1"/>
              <a:t>reinforcement learning with clustering</a:t>
            </a:r>
            <a:r>
              <a:rPr lang="en-US" sz="2000"/>
              <a:t>, </a:t>
            </a:r>
            <a:r>
              <a:rPr lang="en-US" sz="2000" b="1"/>
              <a:t>classification</a:t>
            </a:r>
            <a:r>
              <a:rPr lang="en-US" sz="2000"/>
              <a:t>, </a:t>
            </a:r>
            <a:r>
              <a:rPr lang="en-US" sz="2000" b="1"/>
              <a:t>decision tree</a:t>
            </a:r>
            <a:r>
              <a:rPr lang="en-US" sz="2000"/>
              <a:t>, </a:t>
            </a:r>
            <a:r>
              <a:rPr lang="en-US" sz="2000" b="1"/>
              <a:t>SVM algorithms</a:t>
            </a:r>
            <a:r>
              <a:rPr lang="en-US" sz="2000"/>
              <a:t>, etc.</a:t>
            </a:r>
          </a:p>
          <a:p>
            <a:pPr algn="just"/>
            <a:endParaRPr lang="en-US" sz="2000"/>
          </a:p>
          <a:p>
            <a:pPr algn="just"/>
            <a:r>
              <a:rPr lang="en-US" sz="2000"/>
              <a:t>Modern machine learning models can be used for making various predictions, including </a:t>
            </a:r>
            <a:r>
              <a:rPr lang="en-US" sz="2000" b="1"/>
              <a:t>weather prediction</a:t>
            </a:r>
            <a:r>
              <a:rPr lang="en-US" sz="2000"/>
              <a:t>, </a:t>
            </a:r>
            <a:r>
              <a:rPr lang="en-US" sz="2000" b="1"/>
              <a:t>disease prediction</a:t>
            </a:r>
            <a:r>
              <a:rPr lang="en-US" sz="2000"/>
              <a:t>, </a:t>
            </a:r>
            <a:r>
              <a:rPr lang="en-US" sz="2000" b="1"/>
              <a:t>stock market analysis</a:t>
            </a:r>
            <a:r>
              <a:rPr lang="en-US" sz="2000"/>
              <a:t>, etc.</a:t>
            </a:r>
          </a:p>
          <a:p>
            <a:pPr marL="355600" algn="just">
              <a:lnSpc>
                <a:spcPct val="150000"/>
              </a:lnSpc>
              <a:spcBef>
                <a:spcPts val="95"/>
              </a:spcBef>
              <a:buClr>
                <a:schemeClr val="tx1"/>
              </a:buClr>
              <a:buSzPct val="93181"/>
              <a:tabLst>
                <a:tab pos="286385" algn="l"/>
                <a:tab pos="287020" algn="l"/>
              </a:tabLst>
            </a:pPr>
            <a:endParaRPr lang="en-US" sz="2000"/>
          </a:p>
          <a:p>
            <a:pPr marL="287020" indent="-274320" algn="just">
              <a:lnSpc>
                <a:spcPct val="150000"/>
              </a:lnSpc>
              <a:spcBef>
                <a:spcPts val="95"/>
              </a:spcBef>
              <a:buClr>
                <a:schemeClr val="tx1"/>
              </a:buClr>
              <a:buSzPct val="93181"/>
              <a:tabLst>
                <a:tab pos="286385" algn="l"/>
                <a:tab pos="287020" algn="l"/>
              </a:tabLst>
            </a:pPr>
            <a:endParaRPr lang="en-US" sz="2000"/>
          </a:p>
          <a:p>
            <a:pPr marL="287020" indent="-274320" algn="just">
              <a:lnSpc>
                <a:spcPct val="150000"/>
              </a:lnSpc>
              <a:spcBef>
                <a:spcPts val="95"/>
              </a:spcBef>
              <a:buClr>
                <a:schemeClr val="tx1"/>
              </a:buClr>
              <a:buSzPct val="93181"/>
              <a:tabLst>
                <a:tab pos="286385" algn="l"/>
                <a:tab pos="287020" algn="l"/>
              </a:tabLst>
            </a:pPr>
            <a:endParaRPr lang="en-US" sz="2000"/>
          </a:p>
        </p:txBody>
      </p:sp>
      <p:sp>
        <p:nvSpPr>
          <p:cNvPr id="2" name="Footer Placeholder 1">
            <a:extLst>
              <a:ext uri="{FF2B5EF4-FFF2-40B4-BE49-F238E27FC236}">
                <a16:creationId xmlns:a16="http://schemas.microsoft.com/office/drawing/2014/main" id="{DD2BC078-2398-A06B-F98C-F120489CB724}"/>
              </a:ext>
            </a:extLst>
          </p:cNvPr>
          <p:cNvSpPr>
            <a:spLocks noGrp="1"/>
          </p:cNvSpPr>
          <p:nvPr>
            <p:ph type="ftr" sz="quarter" idx="11"/>
          </p:nvPr>
        </p:nvSpPr>
        <p:spPr>
          <a:xfrm>
            <a:off x="1371600" y="6356350"/>
            <a:ext cx="67818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0E80468C-2227-643E-FDE3-57FC6BB22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740734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DCA951-0501-4D33-BBFD-8994E7F5B744}"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183</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buNone/>
            </a:pPr>
            <a:r>
              <a:rPr lang="en-US" sz="2400" b="1"/>
              <a:t>A Neural Network</a:t>
            </a:r>
          </a:p>
          <a:p>
            <a:r>
              <a:rPr lang="en-US" sz="2000"/>
              <a:t>A neural network is a processing device, either an algorithm or an actual hardware, whose design was inspired by the design and functioning of animal brains and components thereof.</a:t>
            </a:r>
          </a:p>
          <a:p>
            <a:endParaRPr lang="en-US" sz="2000"/>
          </a:p>
          <a:p>
            <a:r>
              <a:rPr lang="en-US" sz="2000"/>
              <a:t>The neural networks have ability to learn by example, which makes them very flexible and powerful. </a:t>
            </a:r>
          </a:p>
          <a:p>
            <a:endParaRPr lang="en-US" sz="2000"/>
          </a:p>
          <a:p>
            <a:r>
              <a:rPr lang="en-US" sz="2000"/>
              <a:t>These networks are also well suited  for real-time systems because of their fast response and computational times which are because of their parallel architecture. </a:t>
            </a:r>
          </a:p>
        </p:txBody>
      </p:sp>
      <p:pic>
        <p:nvPicPr>
          <p:cNvPr id="2" name="Picture 1">
            <a:extLst>
              <a:ext uri="{FF2B5EF4-FFF2-40B4-BE49-F238E27FC236}">
                <a16:creationId xmlns:a16="http://schemas.microsoft.com/office/drawing/2014/main" id="{697B3306-1C1C-E832-50F7-CE0347FA6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705099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6DA7C7-ECE9-4336-9E15-697B6EEA5CF6}"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184</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lgn="just">
              <a:buNone/>
            </a:pPr>
            <a:r>
              <a:rPr lang="en-US" sz="2000" b="1"/>
              <a:t>Artificial Neural Network: Definition:</a:t>
            </a:r>
          </a:p>
          <a:p>
            <a:pPr algn="just"/>
            <a:r>
              <a:rPr lang="en-US" sz="2000"/>
              <a:t>An artificial neural network (ANN) may be defined as an information processing model that is inspired by the way biological nervous systems, such as the brain, process information.</a:t>
            </a:r>
          </a:p>
          <a:p>
            <a:pPr algn="just"/>
            <a:r>
              <a:rPr lang="en-US" sz="2000"/>
              <a:t>This model tries to replicate only the most basic functions of the brain.</a:t>
            </a:r>
          </a:p>
          <a:p>
            <a:pPr algn="just"/>
            <a:r>
              <a:rPr lang="en-US" sz="2000"/>
              <a:t>The key element of ANN is the novel structure of its information processing system. </a:t>
            </a:r>
          </a:p>
          <a:p>
            <a:pPr algn="just"/>
            <a:r>
              <a:rPr lang="en-US" sz="2000"/>
              <a:t>An ANN is composed of a large number of highly interconnected processing elements (neurons) working in unison to solve specific problems.</a:t>
            </a:r>
          </a:p>
          <a:p>
            <a:pPr algn="just"/>
            <a:r>
              <a:rPr lang="en-US" sz="2000"/>
              <a:t>Artificial neural networks, like people, learn by example.</a:t>
            </a:r>
            <a:endParaRPr lang="en-US" sz="2000" b="1"/>
          </a:p>
        </p:txBody>
      </p:sp>
      <p:pic>
        <p:nvPicPr>
          <p:cNvPr id="2" name="Picture 1">
            <a:extLst>
              <a:ext uri="{FF2B5EF4-FFF2-40B4-BE49-F238E27FC236}">
                <a16:creationId xmlns:a16="http://schemas.microsoft.com/office/drawing/2014/main" id="{39374C3A-829F-63B9-F08F-78DD334A2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668288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CE61E3C-B168-4BAD-B55F-960D4B7A313D}"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185</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buNone/>
            </a:pPr>
            <a:r>
              <a:rPr lang="en-US" sz="2000" b="1"/>
              <a:t>Advantages of Neural Networks:</a:t>
            </a:r>
          </a:p>
          <a:p>
            <a:pPr marL="0" indent="0">
              <a:buNone/>
            </a:pPr>
            <a:endParaRPr lang="en-US" sz="2000" b="1"/>
          </a:p>
          <a:p>
            <a:r>
              <a:rPr lang="en-US" sz="2000" b="1" i="1"/>
              <a:t>Adaptive learning: </a:t>
            </a:r>
            <a:r>
              <a:rPr lang="en-US" sz="2000"/>
              <a:t>An ANN </a:t>
            </a:r>
            <a:r>
              <a:rPr lang="en-US" sz="2000" i="1"/>
              <a:t>is </a:t>
            </a:r>
            <a:r>
              <a:rPr lang="en-US" sz="2000"/>
              <a:t>endowed with the ability to learn how to do tasks based on the data given for training or initial experience.</a:t>
            </a:r>
          </a:p>
          <a:p>
            <a:r>
              <a:rPr lang="en-US" sz="2000" b="1" i="1"/>
              <a:t>Self-organization:</a:t>
            </a:r>
            <a:r>
              <a:rPr lang="en-US" sz="2000" i="1"/>
              <a:t> </a:t>
            </a:r>
            <a:r>
              <a:rPr lang="en-US" sz="2000"/>
              <a:t>An ANN can create its own organization or representation of the information it receives during learning time.</a:t>
            </a:r>
          </a:p>
          <a:p>
            <a:r>
              <a:rPr lang="en-US" sz="2000" b="1" i="1"/>
              <a:t>Real-time operation: </a:t>
            </a:r>
            <a:r>
              <a:rPr lang="en-US" sz="2000"/>
              <a:t>ANN computations may be carried out in parallel. Special hardware devices are being designed and manufactured to rake advantage of this capability of ANNs.</a:t>
            </a:r>
          </a:p>
          <a:p>
            <a:r>
              <a:rPr lang="en-US" sz="2000" b="1" i="1"/>
              <a:t>Fault tolerance via redundant information coding: </a:t>
            </a:r>
            <a:r>
              <a:rPr lang="en-US" sz="2000"/>
              <a:t>Partial destruction of a neural network leads to the corresponding degradation of performance. However, some network capabilities may be retrained even after major network damage. </a:t>
            </a:r>
          </a:p>
        </p:txBody>
      </p:sp>
      <p:pic>
        <p:nvPicPr>
          <p:cNvPr id="2" name="Picture 1">
            <a:extLst>
              <a:ext uri="{FF2B5EF4-FFF2-40B4-BE49-F238E27FC236}">
                <a16:creationId xmlns:a16="http://schemas.microsoft.com/office/drawing/2014/main" id="{35565989-DDE0-C0EE-5279-1845C0B88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61572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E4C857-3E44-4F05-AFE8-A295598F13DA}"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186</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a:t>Introduction of Machine Learning Approaches(CO1,2,3,4)</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70000"/>
            <a:ext cx="7696200" cy="438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DD8DDA3C-0E03-8EAE-2FB2-98611A8C5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76928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D33970-BFD9-4227-BCBA-68DA5BC8A530}"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187</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buNone/>
            </a:pPr>
            <a:r>
              <a:rPr lang="en-US" sz="2000" b="1"/>
              <a:t>Application Scope of Neural Networks:</a:t>
            </a:r>
          </a:p>
          <a:p>
            <a:pPr algn="just"/>
            <a:r>
              <a:rPr lang="en-US" sz="2000" i="1"/>
              <a:t>Air traffic control.</a:t>
            </a:r>
          </a:p>
          <a:p>
            <a:pPr algn="just"/>
            <a:r>
              <a:rPr lang="en-US" sz="2000" i="1"/>
              <a:t>Animal behavior, predator/prey relationships </a:t>
            </a:r>
            <a:r>
              <a:rPr lang="en-US" sz="2000"/>
              <a:t>and </a:t>
            </a:r>
            <a:r>
              <a:rPr lang="en-US" sz="2000" i="1"/>
              <a:t>population cycles.</a:t>
            </a:r>
          </a:p>
          <a:p>
            <a:pPr algn="just"/>
            <a:r>
              <a:rPr lang="en-US" sz="2000" i="1"/>
              <a:t>Appraisal and valuation </a:t>
            </a:r>
            <a:r>
              <a:rPr lang="en-US" sz="2000"/>
              <a:t>of property, buildings, automobiles, machinery, etc.</a:t>
            </a:r>
          </a:p>
          <a:p>
            <a:pPr algn="just"/>
            <a:r>
              <a:rPr lang="en-US" sz="2000" i="1"/>
              <a:t>Betting </a:t>
            </a:r>
            <a:r>
              <a:rPr lang="en-US" sz="2000"/>
              <a:t>on horse races, stock markets, sporting events, etc.</a:t>
            </a:r>
          </a:p>
          <a:p>
            <a:pPr algn="just"/>
            <a:r>
              <a:rPr lang="en-US" sz="2000" i="1"/>
              <a:t>Criminal sentencing </a:t>
            </a:r>
            <a:r>
              <a:rPr lang="en-US" sz="2000"/>
              <a:t>could be predicted using a large sample of crime details as input and the resulting sentence as output.</a:t>
            </a:r>
          </a:p>
          <a:p>
            <a:pPr algn="just"/>
            <a:r>
              <a:rPr lang="en-US" sz="2000" i="1"/>
              <a:t>Complex physical and chemical processes </a:t>
            </a:r>
            <a:r>
              <a:rPr lang="en-US" sz="2000"/>
              <a:t>that may involve the interaction of numerous (possibly unknown) mathematical formulas could be modeled heuristically using a neural network.</a:t>
            </a:r>
          </a:p>
          <a:p>
            <a:pPr algn="just"/>
            <a:r>
              <a:rPr lang="en-US" sz="2000" i="1"/>
              <a:t>Echo patterns </a:t>
            </a:r>
            <a:r>
              <a:rPr lang="en-US" sz="2000"/>
              <a:t>from sonar, radar, seismic and magnetic instruments could be used to predict their targets.</a:t>
            </a:r>
            <a:endParaRPr lang="en-US" sz="2000" b="1"/>
          </a:p>
        </p:txBody>
      </p:sp>
      <p:pic>
        <p:nvPicPr>
          <p:cNvPr id="2" name="Picture 1">
            <a:extLst>
              <a:ext uri="{FF2B5EF4-FFF2-40B4-BE49-F238E27FC236}">
                <a16:creationId xmlns:a16="http://schemas.microsoft.com/office/drawing/2014/main" id="{9BC1465F-2827-E9A0-8C2F-21EFB380A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8587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C74937-6007-4CE0-A692-78F969769FFB}"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Neural Networks (CO1, CO2, CO3)</a:t>
            </a:r>
            <a:endParaRPr lang="en-US" sz="320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a:p>
          <a:p>
            <a:pPr algn="just"/>
            <a:r>
              <a:rPr lang="en-US" sz="2000"/>
              <a:t>An artificial neural network (ANN) is an efficient information processing system which resembles in characteristics with a biological neural network.</a:t>
            </a:r>
          </a:p>
          <a:p>
            <a:r>
              <a:rPr lang="en-US" sz="2000"/>
              <a:t>ANNs possess large number of highly interconnected processing elements called </a:t>
            </a:r>
            <a:r>
              <a:rPr lang="en-US" sz="2000" i="1"/>
              <a:t>nodes </a:t>
            </a:r>
            <a:r>
              <a:rPr lang="en-US" sz="2000"/>
              <a:t>or </a:t>
            </a:r>
            <a:r>
              <a:rPr lang="en-US" sz="2000" i="1"/>
              <a:t>units </a:t>
            </a:r>
            <a:r>
              <a:rPr lang="en-US" sz="2000"/>
              <a:t>or </a:t>
            </a:r>
            <a:r>
              <a:rPr lang="en-US" sz="2000" i="1"/>
              <a:t>neuron, </a:t>
            </a:r>
            <a:r>
              <a:rPr lang="en-US" sz="2000"/>
              <a:t>which usually operate in parallel and are configured in regular architectures.</a:t>
            </a:r>
          </a:p>
          <a:p>
            <a:r>
              <a:rPr lang="en-US" sz="2000"/>
              <a:t>Each neuron is connected with the other by a connection link.</a:t>
            </a:r>
          </a:p>
          <a:p>
            <a:r>
              <a:rPr lang="en-US" sz="2000"/>
              <a:t>Each connection link is associated with weights which contain information about input signals.</a:t>
            </a:r>
          </a:p>
          <a:p>
            <a:r>
              <a:rPr lang="en-US" sz="2000"/>
              <a:t>This information is used by the neuron to solve a particular problem.</a:t>
            </a:r>
          </a:p>
        </p:txBody>
      </p:sp>
      <p:pic>
        <p:nvPicPr>
          <p:cNvPr id="2" name="Picture 1">
            <a:extLst>
              <a:ext uri="{FF2B5EF4-FFF2-40B4-BE49-F238E27FC236}">
                <a16:creationId xmlns:a16="http://schemas.microsoft.com/office/drawing/2014/main" id="{1E966AA5-D44B-746B-42DE-5EE9AF6AF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341190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25D046-1240-4B2C-B0FC-A13A80F1A65B}"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Neural Networks (CO1, CO2, CO3)</a:t>
            </a:r>
            <a:endParaRPr lang="en-US" sz="3200"/>
          </a:p>
        </p:txBody>
      </p:sp>
      <p:sp>
        <p:nvSpPr>
          <p:cNvPr id="8" name="Content Placeholder 2"/>
          <p:cNvSpPr>
            <a:spLocks noGrp="1"/>
          </p:cNvSpPr>
          <p:nvPr>
            <p:ph idx="1"/>
          </p:nvPr>
        </p:nvSpPr>
        <p:spPr>
          <a:xfrm>
            <a:off x="533400" y="1143001"/>
            <a:ext cx="8229600" cy="3886199"/>
          </a:xfrm>
        </p:spPr>
        <p:txBody>
          <a:bodyPr>
            <a:normAutofit fontScale="92500" lnSpcReduction="20000"/>
          </a:bodyPr>
          <a:lstStyle/>
          <a:p>
            <a:r>
              <a:rPr lang="en-US" sz="2000"/>
              <a:t>To depict the basic operation of a neural net, consider a set of neurons, say X1 and X2, transmitting signals to another neuron, Y.</a:t>
            </a:r>
          </a:p>
          <a:p>
            <a:r>
              <a:rPr lang="en-US" sz="2000"/>
              <a:t>Here X1 and X2 are input neurons, which transmit signals, and Y is the output neuron, which receives signals.</a:t>
            </a:r>
          </a:p>
          <a:p>
            <a:r>
              <a:rPr lang="en-US" sz="2000"/>
              <a:t>Input neurons X1 and </a:t>
            </a:r>
            <a:r>
              <a:rPr lang="en-US" sz="2000" i="1"/>
              <a:t>X2 </a:t>
            </a:r>
            <a:r>
              <a:rPr lang="en-US" sz="2000"/>
              <a:t>are connected to the output neuron Y, over a weighted interconnection links (W1 and W2).</a:t>
            </a:r>
          </a:p>
          <a:p>
            <a:endParaRPr lang="en-US" sz="2000"/>
          </a:p>
          <a:p>
            <a:endParaRPr lang="en-US" sz="2000"/>
          </a:p>
          <a:p>
            <a:endParaRPr lang="en-US" sz="2000"/>
          </a:p>
          <a:p>
            <a:endParaRPr lang="en-US" sz="2000"/>
          </a:p>
          <a:p>
            <a:endParaRPr lang="en-US" sz="2000"/>
          </a:p>
          <a:p>
            <a:endParaRPr lang="en-US" sz="2000"/>
          </a:p>
          <a:p>
            <a:pPr marL="0" indent="0">
              <a:buNone/>
            </a:pPr>
            <a:r>
              <a:rPr lang="en-US" sz="2000"/>
              <a:t>                                                                                          </a:t>
            </a:r>
            <a:r>
              <a:rPr lang="en-US" sz="2000" b="1"/>
              <a:t>Activation Function</a:t>
            </a:r>
          </a:p>
          <a:p>
            <a:endParaRPr lang="en-US" sz="2000"/>
          </a:p>
          <a:p>
            <a:endParaRPr lang="en-US" sz="2000"/>
          </a:p>
          <a:p>
            <a:endParaRPr lang="en-US" sz="2000"/>
          </a:p>
          <a:p>
            <a:endParaRPr lang="en-US" sz="2000"/>
          </a:p>
          <a:p>
            <a:endParaRPr lang="en-US" sz="2000"/>
          </a:p>
          <a:p>
            <a:endParaRPr lang="en-US" sz="2000"/>
          </a:p>
          <a:p>
            <a:endParaRPr lang="en-US" sz="20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428999"/>
            <a:ext cx="45529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581400"/>
            <a:ext cx="25273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3886" y="4267200"/>
            <a:ext cx="344805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930D1160-AB0B-ABFB-11E8-F0E06E90E7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687883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F69A0344-06FD-4E85-8408-1513273332F7}" type="datetime1">
              <a:rPr lang="en-US" smtClean="0"/>
              <a:t>2/14/2024</a:t>
            </a:fld>
            <a:endParaRPr lang="en-US"/>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905000" y="6356350"/>
            <a:ext cx="5105400" cy="365125"/>
          </a:xfrm>
        </p:spPr>
        <p:txBody>
          <a:bodyPr/>
          <a:lstStyle/>
          <a:p>
            <a:r>
              <a:rPr lang="en-US" dirty="0"/>
              <a:t> Dr. Roop Singh      ACSML0601     Machine Learning     Unit 1</a:t>
            </a:r>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a:ln>
                  <a:noFill/>
                </a:ln>
                <a:solidFill>
                  <a:schemeClr val="dk1"/>
                </a:solidFill>
                <a:effectLst/>
                <a:uLnTx/>
                <a:uFillTx/>
                <a:latin typeface="+mn-lt"/>
                <a:ea typeface="+mn-ea"/>
                <a:cs typeface="+mn-cs"/>
              </a:rPr>
              <a:t>Lecture Plan </a:t>
            </a:r>
          </a:p>
        </p:txBody>
      </p:sp>
      <p:pic>
        <p:nvPicPr>
          <p:cNvPr id="10" name="Picture 9">
            <a:extLst>
              <a:ext uri="{FF2B5EF4-FFF2-40B4-BE49-F238E27FC236}">
                <a16:creationId xmlns:a16="http://schemas.microsoft.com/office/drawing/2014/main" id="{B4AA5F69-35A7-47EF-9AD8-A94B0741D635}"/>
              </a:ext>
            </a:extLst>
          </p:cNvPr>
          <p:cNvPicPr>
            <a:picLocks noChangeAspect="1"/>
          </p:cNvPicPr>
          <p:nvPr/>
        </p:nvPicPr>
        <p:blipFill>
          <a:blip r:embed="rId2"/>
          <a:stretch>
            <a:fillRect/>
          </a:stretch>
        </p:blipFill>
        <p:spPr>
          <a:xfrm>
            <a:off x="762000" y="985030"/>
            <a:ext cx="8153400" cy="5129238"/>
          </a:xfrm>
          <a:prstGeom prst="rect">
            <a:avLst/>
          </a:prstGeom>
        </p:spPr>
      </p:pic>
      <p:pic>
        <p:nvPicPr>
          <p:cNvPr id="2" name="Picture 1">
            <a:extLst>
              <a:ext uri="{FF2B5EF4-FFF2-40B4-BE49-F238E27FC236}">
                <a16:creationId xmlns:a16="http://schemas.microsoft.com/office/drawing/2014/main" id="{37B6B9FA-47D8-255D-7855-94CB62AAE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677101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51459B-D1CA-492E-BDCA-8D1CF068A868}"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190</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Biological Neural Networks (CO1, CO2, CO3)</a:t>
            </a:r>
            <a:endParaRPr lang="en-US" sz="320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a:p>
          <a:p>
            <a:pPr algn="just"/>
            <a:r>
              <a:rPr lang="en-US" sz="2000"/>
              <a:t>A nerve cell </a:t>
            </a:r>
            <a:r>
              <a:rPr lang="en-US" sz="2000" i="1"/>
              <a:t>neuron</a:t>
            </a:r>
            <a:r>
              <a:rPr lang="en-US" sz="2000"/>
              <a:t> is a special biological cell that processes information.</a:t>
            </a:r>
          </a:p>
          <a:p>
            <a:pPr algn="just"/>
            <a:r>
              <a:rPr lang="en-US" sz="2000"/>
              <a:t>According to an estimation, there are huge number of neurons, approximately 10</a:t>
            </a:r>
            <a:r>
              <a:rPr lang="en-US" sz="2000" baseline="30000"/>
              <a:t>11</a:t>
            </a:r>
            <a:r>
              <a:rPr lang="en-US" sz="2000"/>
              <a:t> with numerous interconnections, approximately 10</a:t>
            </a:r>
            <a:r>
              <a:rPr lang="en-US" sz="2000" baseline="30000"/>
              <a:t>15</a:t>
            </a:r>
            <a:r>
              <a:rPr lang="en-US" sz="2000"/>
              <a:t>.</a:t>
            </a:r>
          </a:p>
          <a:p>
            <a:pPr algn="just"/>
            <a:endParaRPr lang="en-US" sz="2000"/>
          </a:p>
        </p:txBody>
      </p:sp>
      <p:pic>
        <p:nvPicPr>
          <p:cNvPr id="5" name="Picture 4">
            <a:extLst>
              <a:ext uri="{FF2B5EF4-FFF2-40B4-BE49-F238E27FC236}">
                <a16:creationId xmlns:a16="http://schemas.microsoft.com/office/drawing/2014/main" id="{6B7446D9-EBFF-47D7-B2AF-9094628682D8}"/>
              </a:ext>
            </a:extLst>
          </p:cNvPr>
          <p:cNvPicPr>
            <a:picLocks noChangeAspect="1"/>
          </p:cNvPicPr>
          <p:nvPr/>
        </p:nvPicPr>
        <p:blipFill>
          <a:blip r:embed="rId3"/>
          <a:stretch>
            <a:fillRect/>
          </a:stretch>
        </p:blipFill>
        <p:spPr>
          <a:xfrm>
            <a:off x="2316480" y="2743200"/>
            <a:ext cx="3810000" cy="2828925"/>
          </a:xfrm>
          <a:prstGeom prst="rect">
            <a:avLst/>
          </a:prstGeom>
        </p:spPr>
      </p:pic>
      <p:pic>
        <p:nvPicPr>
          <p:cNvPr id="2" name="Picture 1">
            <a:extLst>
              <a:ext uri="{FF2B5EF4-FFF2-40B4-BE49-F238E27FC236}">
                <a16:creationId xmlns:a16="http://schemas.microsoft.com/office/drawing/2014/main" id="{B9FC87BE-7D1C-B585-33FE-1B3DC0E84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888406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312B0B0-7D1E-48F8-AB09-59FB89CFBDCF}"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Biological Neural Networks (CO1, CO2, CO3)</a:t>
            </a:r>
            <a:endParaRPr lang="en-US" sz="320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a:p>
          <a:p>
            <a:pPr algn="just"/>
            <a:r>
              <a:rPr lang="en-US" sz="1800"/>
              <a:t>The central nervous system (which includes the brain and spinal cord) is made up of two basic types of cells: </a:t>
            </a:r>
          </a:p>
          <a:p>
            <a:pPr algn="just"/>
            <a:r>
              <a:rPr lang="en-US" sz="1800"/>
              <a:t>neurons (1) and glia (4) &amp; (6). </a:t>
            </a:r>
          </a:p>
          <a:p>
            <a:pPr algn="just"/>
            <a:r>
              <a:rPr lang="en-US" sz="1800"/>
              <a:t>Glia outnumber neurons in some parts of the brain, but neurons are the key players in the brain.</a:t>
            </a:r>
          </a:p>
          <a:p>
            <a:pPr algn="just"/>
            <a:r>
              <a:rPr lang="en-US" sz="1800"/>
              <a:t>Neurons are information messengers. </a:t>
            </a:r>
          </a:p>
          <a:p>
            <a:pPr algn="just"/>
            <a:r>
              <a:rPr lang="en-US" sz="1800"/>
              <a:t>They use electrical impulses and chemical signals to transmit information between different areas of the brain, and between the brain and the rest of the nervous system.</a:t>
            </a:r>
          </a:p>
          <a:p>
            <a:pPr algn="just"/>
            <a:r>
              <a:rPr lang="en-US" sz="1800"/>
              <a:t> Everything we think and feel and do would be impossible without the work of neurons and their support cells, the glial cells called astrocytes (4) and oligodendrocytes (6).</a:t>
            </a:r>
          </a:p>
        </p:txBody>
      </p:sp>
      <p:pic>
        <p:nvPicPr>
          <p:cNvPr id="2" name="Picture 1">
            <a:extLst>
              <a:ext uri="{FF2B5EF4-FFF2-40B4-BE49-F238E27FC236}">
                <a16:creationId xmlns:a16="http://schemas.microsoft.com/office/drawing/2014/main" id="{4ADC12EF-A63C-907E-86C5-6360BB456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310411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E9208D-267F-48D6-B1D0-D5A57915D496}"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Biological Neural Networks (CO1, CO2, CO3)</a:t>
            </a:r>
            <a:endParaRPr lang="en-US" sz="320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a:p>
          <a:p>
            <a:pPr algn="just"/>
            <a:r>
              <a:rPr lang="en-US" sz="1800"/>
              <a:t>The Architecture of Neuron </a:t>
            </a:r>
          </a:p>
        </p:txBody>
      </p:sp>
      <p:pic>
        <p:nvPicPr>
          <p:cNvPr id="2" name="Picture 1">
            <a:extLst>
              <a:ext uri="{FF2B5EF4-FFF2-40B4-BE49-F238E27FC236}">
                <a16:creationId xmlns:a16="http://schemas.microsoft.com/office/drawing/2014/main" id="{97ED29E8-CC1C-4915-874A-B545311BEFFE}"/>
              </a:ext>
            </a:extLst>
          </p:cNvPr>
          <p:cNvPicPr>
            <a:picLocks noChangeAspect="1"/>
          </p:cNvPicPr>
          <p:nvPr/>
        </p:nvPicPr>
        <p:blipFill>
          <a:blip r:embed="rId3"/>
          <a:stretch>
            <a:fillRect/>
          </a:stretch>
        </p:blipFill>
        <p:spPr>
          <a:xfrm>
            <a:off x="723900" y="1938426"/>
            <a:ext cx="7305040" cy="4309974"/>
          </a:xfrm>
          <a:prstGeom prst="rect">
            <a:avLst/>
          </a:prstGeom>
        </p:spPr>
      </p:pic>
      <p:pic>
        <p:nvPicPr>
          <p:cNvPr id="3" name="Picture 2">
            <a:extLst>
              <a:ext uri="{FF2B5EF4-FFF2-40B4-BE49-F238E27FC236}">
                <a16:creationId xmlns:a16="http://schemas.microsoft.com/office/drawing/2014/main" id="{82C1F14C-D4B2-9CBE-03C9-8F2939D79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6396654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2D5B85-CF67-42C2-91FF-343F244F2F70}"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193</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Biological Neural Networks (CO1, CO2, CO3)</a:t>
            </a:r>
            <a:endParaRPr lang="en-US" sz="3200"/>
          </a:p>
        </p:txBody>
      </p:sp>
      <p:sp>
        <p:nvSpPr>
          <p:cNvPr id="8" name="Content Placeholder 2"/>
          <p:cNvSpPr>
            <a:spLocks noGrp="1"/>
          </p:cNvSpPr>
          <p:nvPr>
            <p:ph idx="1"/>
          </p:nvPr>
        </p:nvSpPr>
        <p:spPr>
          <a:xfrm>
            <a:off x="609600" y="925113"/>
            <a:ext cx="8229600" cy="4525963"/>
          </a:xfrm>
        </p:spPr>
        <p:txBody>
          <a:bodyPr>
            <a:noAutofit/>
          </a:bodyPr>
          <a:lstStyle/>
          <a:p>
            <a:pPr marL="0" indent="0" algn="just">
              <a:buNone/>
            </a:pPr>
            <a:endParaRPr lang="en-US" sz="2400" b="1"/>
          </a:p>
          <a:p>
            <a:pPr algn="just"/>
            <a:r>
              <a:rPr lang="en-US" sz="2400"/>
              <a:t>Neurons have three basic parts: a cell body and two extensions called an axon (5) and a dendrite (3). </a:t>
            </a:r>
          </a:p>
          <a:p>
            <a:pPr algn="just"/>
            <a:r>
              <a:rPr lang="en-US" sz="2400"/>
              <a:t>Within the cell body is a nucleus (2), which controls the cell’s activities and contains the cell’s genetic material. </a:t>
            </a:r>
          </a:p>
          <a:p>
            <a:pPr algn="just"/>
            <a:r>
              <a:rPr lang="en-US" sz="2400"/>
              <a:t>The axon looks like a long tail and transmits messages from the cell.</a:t>
            </a:r>
          </a:p>
          <a:p>
            <a:pPr algn="just"/>
            <a:r>
              <a:rPr lang="en-US" sz="2400"/>
              <a:t>Dendrites look like the branches of a tree and receive messages for the cell. </a:t>
            </a:r>
          </a:p>
          <a:p>
            <a:pPr algn="just"/>
            <a:r>
              <a:rPr lang="en-US" sz="2400"/>
              <a:t>Neurons communicate with each other by sending chemicals, called neurotransmitters, across a tiny space, called a synapse, between the axons and dendrites of adjacent neurons. </a:t>
            </a:r>
          </a:p>
        </p:txBody>
      </p:sp>
      <p:pic>
        <p:nvPicPr>
          <p:cNvPr id="2" name="Picture 1">
            <a:extLst>
              <a:ext uri="{FF2B5EF4-FFF2-40B4-BE49-F238E27FC236}">
                <a16:creationId xmlns:a16="http://schemas.microsoft.com/office/drawing/2014/main" id="{C17B4E51-5186-5F51-2CF8-C3EFC0575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6479416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5E33BC-908D-41DC-9E83-AC9507AFD630}"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194</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Biological Neural Networks (CO1, CO2, CO3)</a:t>
            </a:r>
            <a:endParaRPr lang="en-US" sz="3200"/>
          </a:p>
        </p:txBody>
      </p:sp>
      <p:sp>
        <p:nvSpPr>
          <p:cNvPr id="8" name="Content Placeholder 2"/>
          <p:cNvSpPr>
            <a:spLocks noGrp="1"/>
          </p:cNvSpPr>
          <p:nvPr>
            <p:ph idx="1"/>
          </p:nvPr>
        </p:nvSpPr>
        <p:spPr>
          <a:xfrm>
            <a:off x="685800" y="696512"/>
            <a:ext cx="8229600" cy="4525963"/>
          </a:xfrm>
        </p:spPr>
        <p:txBody>
          <a:bodyPr>
            <a:noAutofit/>
          </a:bodyPr>
          <a:lstStyle/>
          <a:p>
            <a:pPr marL="0" indent="0">
              <a:buNone/>
            </a:pPr>
            <a:r>
              <a:rPr lang="en-US" sz="2000"/>
              <a:t>There are three classes of neurons:</a:t>
            </a:r>
          </a:p>
          <a:p>
            <a:pPr>
              <a:buFont typeface="+mj-lt"/>
              <a:buAutoNum type="arabicPeriod"/>
            </a:pPr>
            <a:r>
              <a:rPr lang="en-US" sz="2000" b="1"/>
              <a:t>Sensory neurons</a:t>
            </a:r>
            <a:r>
              <a:rPr lang="en-US" sz="2000"/>
              <a:t> carry information from the sense organs (such as the eyes and ears) to the brain.</a:t>
            </a:r>
          </a:p>
          <a:p>
            <a:pPr>
              <a:buFont typeface="+mj-lt"/>
              <a:buAutoNum type="arabicPeriod"/>
            </a:pPr>
            <a:r>
              <a:rPr lang="en-US" sz="2000" b="1"/>
              <a:t>Motor neurons</a:t>
            </a:r>
            <a:r>
              <a:rPr lang="en-US" sz="2000"/>
              <a:t> control voluntary muscle activity such as speaking and carry messages from nerve cells in the brain to the muscles.</a:t>
            </a:r>
          </a:p>
          <a:p>
            <a:pPr>
              <a:buFont typeface="+mj-lt"/>
              <a:buAutoNum type="arabicPeriod"/>
            </a:pPr>
            <a:r>
              <a:rPr lang="en-US" sz="2000"/>
              <a:t>All the other neurons are called </a:t>
            </a:r>
            <a:r>
              <a:rPr lang="en-US" sz="2000" b="1"/>
              <a:t>interneurons</a:t>
            </a:r>
            <a:r>
              <a:rPr lang="en-US" sz="2000"/>
              <a:t>.</a:t>
            </a:r>
          </a:p>
          <a:p>
            <a:endParaRPr lang="en-US" sz="2000"/>
          </a:p>
          <a:p>
            <a:pPr algn="just"/>
            <a:endParaRPr lang="en-US" sz="2400"/>
          </a:p>
        </p:txBody>
      </p:sp>
      <p:pic>
        <p:nvPicPr>
          <p:cNvPr id="3" name="Picture 2">
            <a:extLst>
              <a:ext uri="{FF2B5EF4-FFF2-40B4-BE49-F238E27FC236}">
                <a16:creationId xmlns:a16="http://schemas.microsoft.com/office/drawing/2014/main" id="{19A075E1-92CF-4243-90A3-542DA5AC5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2835275"/>
            <a:ext cx="3886200" cy="3886200"/>
          </a:xfrm>
          <a:prstGeom prst="rect">
            <a:avLst/>
          </a:prstGeom>
        </p:spPr>
      </p:pic>
      <p:pic>
        <p:nvPicPr>
          <p:cNvPr id="2" name="Picture 1">
            <a:extLst>
              <a:ext uri="{FF2B5EF4-FFF2-40B4-BE49-F238E27FC236}">
                <a16:creationId xmlns:a16="http://schemas.microsoft.com/office/drawing/2014/main" id="{8CE2B7C3-36DF-A6BF-103C-DF46B8728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38387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38055D-974B-4D80-AB10-1F19178BE16E}"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195</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Biological Neural Networks (CO1, CO2, CO3)</a:t>
            </a:r>
            <a:endParaRPr lang="en-US" sz="3200"/>
          </a:p>
        </p:txBody>
      </p:sp>
      <p:sp>
        <p:nvSpPr>
          <p:cNvPr id="8" name="Content Placeholder 2"/>
          <p:cNvSpPr>
            <a:spLocks noGrp="1"/>
          </p:cNvSpPr>
          <p:nvPr>
            <p:ph idx="1"/>
          </p:nvPr>
        </p:nvSpPr>
        <p:spPr>
          <a:xfrm>
            <a:off x="533400" y="990600"/>
            <a:ext cx="8229600" cy="4800600"/>
          </a:xfrm>
        </p:spPr>
        <p:txBody>
          <a:bodyPr>
            <a:normAutofit lnSpcReduction="10000"/>
          </a:bodyPr>
          <a:lstStyle/>
          <a:p>
            <a:pPr marL="0" indent="0" algn="just">
              <a:buNone/>
            </a:pPr>
            <a:endParaRPr lang="en-US" sz="2000" b="1"/>
          </a:p>
          <a:p>
            <a:pPr marL="0" indent="0" algn="just">
              <a:buNone/>
            </a:pPr>
            <a:r>
              <a:rPr lang="en-US" sz="2400"/>
              <a:t>As shown in the above diagram, a typical neuron consists of the following four parts with the help of which we can explain its working −</a:t>
            </a:r>
          </a:p>
          <a:p>
            <a:pPr marL="0" indent="0" algn="just">
              <a:buNone/>
            </a:pPr>
            <a:endParaRPr lang="en-US" sz="2000"/>
          </a:p>
          <a:p>
            <a:pPr lvl="1" algn="just"/>
            <a:r>
              <a:rPr lang="en-US" sz="2000" b="1"/>
              <a:t>Dendrites</a:t>
            </a:r>
            <a:r>
              <a:rPr lang="en-US" sz="2000"/>
              <a:t> − They are tree-like branches, responsible for receiving the information from other neurons it is connected to. In other sense, we can say that they are like the ears of neuron.</a:t>
            </a:r>
          </a:p>
          <a:p>
            <a:pPr lvl="1" algn="just"/>
            <a:r>
              <a:rPr lang="en-US" sz="2000" b="1"/>
              <a:t>Soma</a:t>
            </a:r>
            <a:r>
              <a:rPr lang="en-US" sz="2000"/>
              <a:t> − It is the cell body of the neuron and is responsible for processing of information, they have received from dendrites.</a:t>
            </a:r>
          </a:p>
          <a:p>
            <a:pPr lvl="1" algn="just"/>
            <a:r>
              <a:rPr lang="en-US" sz="2000" b="1"/>
              <a:t>Axon</a:t>
            </a:r>
            <a:r>
              <a:rPr lang="en-US" sz="2000"/>
              <a:t> − It is just like a cable through which neurons send the information.</a:t>
            </a:r>
          </a:p>
          <a:p>
            <a:pPr lvl="1" algn="just"/>
            <a:r>
              <a:rPr lang="en-US" sz="2000" b="1"/>
              <a:t>Synapses</a:t>
            </a:r>
            <a:r>
              <a:rPr lang="en-US" sz="2000"/>
              <a:t> − It is the connection between the axon and other neuron dendrites.</a:t>
            </a:r>
          </a:p>
          <a:p>
            <a:pPr algn="just"/>
            <a:endParaRPr lang="en-US" sz="2000"/>
          </a:p>
        </p:txBody>
      </p:sp>
      <p:pic>
        <p:nvPicPr>
          <p:cNvPr id="2" name="Picture 1">
            <a:extLst>
              <a:ext uri="{FF2B5EF4-FFF2-40B4-BE49-F238E27FC236}">
                <a16:creationId xmlns:a16="http://schemas.microsoft.com/office/drawing/2014/main" id="{B6DCB599-BB95-548F-5123-618A5AF4D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061582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65DFE1-8D99-47E9-A59E-06E5138E80EB}"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196</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Biological Neural Networks (CO1, CO2, CO3)</a:t>
            </a:r>
            <a:endParaRPr lang="en-US" sz="3200"/>
          </a:p>
        </p:txBody>
      </p:sp>
      <p:sp>
        <p:nvSpPr>
          <p:cNvPr id="8" name="Content Placeholder 2"/>
          <p:cNvSpPr>
            <a:spLocks noGrp="1"/>
          </p:cNvSpPr>
          <p:nvPr>
            <p:ph idx="1"/>
          </p:nvPr>
        </p:nvSpPr>
        <p:spPr>
          <a:xfrm>
            <a:off x="533400" y="990600"/>
            <a:ext cx="8229600" cy="4800600"/>
          </a:xfrm>
        </p:spPr>
        <p:txBody>
          <a:bodyPr>
            <a:normAutofit/>
          </a:bodyPr>
          <a:lstStyle/>
          <a:p>
            <a:pPr marL="0" indent="0" algn="just">
              <a:buNone/>
            </a:pPr>
            <a:endParaRPr lang="en-US" sz="2000" b="1"/>
          </a:p>
          <a:p>
            <a:pPr marL="0" indent="0" algn="just">
              <a:buNone/>
            </a:pPr>
            <a:endParaRPr lang="en-US" sz="2000"/>
          </a:p>
        </p:txBody>
      </p:sp>
      <p:pic>
        <p:nvPicPr>
          <p:cNvPr id="3" name="Picture 2">
            <a:extLst>
              <a:ext uri="{FF2B5EF4-FFF2-40B4-BE49-F238E27FC236}">
                <a16:creationId xmlns:a16="http://schemas.microsoft.com/office/drawing/2014/main" id="{40BFAA31-2C6A-48DA-8BD0-21366845E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2353"/>
            <a:ext cx="9144000" cy="5513294"/>
          </a:xfrm>
          <a:prstGeom prst="rect">
            <a:avLst/>
          </a:prstGeom>
        </p:spPr>
      </p:pic>
      <p:pic>
        <p:nvPicPr>
          <p:cNvPr id="2" name="Picture 1">
            <a:extLst>
              <a:ext uri="{FF2B5EF4-FFF2-40B4-BE49-F238E27FC236}">
                <a16:creationId xmlns:a16="http://schemas.microsoft.com/office/drawing/2014/main" id="{58CC3E33-AC80-4691-20DC-40117077F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055897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F7CA62-40D8-47E9-989F-0DA30AA1249F}"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197</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Biological Neural Networks (CO1, CO2, CO3)</a:t>
            </a:r>
            <a:endParaRPr lang="en-US" sz="320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a:p>
          <a:p>
            <a:pPr marL="0" indent="0">
              <a:buNone/>
            </a:pPr>
            <a:endParaRPr lang="en-US" sz="2000"/>
          </a:p>
        </p:txBody>
      </p:sp>
      <p:graphicFrame>
        <p:nvGraphicFramePr>
          <p:cNvPr id="7" name="Table 6"/>
          <p:cNvGraphicFramePr>
            <a:graphicFrameLocks noGrp="1"/>
          </p:cNvGraphicFramePr>
          <p:nvPr>
            <p:extLst>
              <p:ext uri="{D42A27DB-BD31-4B8C-83A1-F6EECF244321}">
                <p14:modId xmlns:p14="http://schemas.microsoft.com/office/powerpoint/2010/main" val="1642633694"/>
              </p:ext>
            </p:extLst>
          </p:nvPr>
        </p:nvGraphicFramePr>
        <p:xfrm>
          <a:off x="1600200" y="842563"/>
          <a:ext cx="6096000" cy="18491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0">
                <a:tc>
                  <a:txBody>
                    <a:bodyPr/>
                    <a:lstStyle/>
                    <a:p>
                      <a:r>
                        <a:rPr lang="en-US"/>
                        <a:t>Biological Neural Network</a:t>
                      </a:r>
                    </a:p>
                  </a:txBody>
                  <a:tcPr/>
                </a:tc>
                <a:tc>
                  <a:txBody>
                    <a:bodyPr/>
                    <a:lstStyle/>
                    <a:p>
                      <a:r>
                        <a:rPr lang="en-US"/>
                        <a:t>Artificial Neural Network</a:t>
                      </a:r>
                    </a:p>
                  </a:txBody>
                  <a:tcPr/>
                </a:tc>
                <a:extLst>
                  <a:ext uri="{0D108BD9-81ED-4DB2-BD59-A6C34878D82A}">
                    <a16:rowId xmlns:a16="http://schemas.microsoft.com/office/drawing/2014/main" val="10000"/>
                  </a:ext>
                </a:extLst>
              </a:tr>
              <a:tr h="370840">
                <a:tc>
                  <a:txBody>
                    <a:bodyPr/>
                    <a:lstStyle/>
                    <a:p>
                      <a:r>
                        <a:rPr lang="en-US"/>
                        <a:t>Soma</a:t>
                      </a:r>
                    </a:p>
                  </a:txBody>
                  <a:tcPr anchor="ctr"/>
                </a:tc>
                <a:tc>
                  <a:txBody>
                    <a:bodyPr/>
                    <a:lstStyle/>
                    <a:p>
                      <a:r>
                        <a:rPr lang="en-US"/>
                        <a:t>Node</a:t>
                      </a:r>
                    </a:p>
                  </a:txBody>
                  <a:tcPr anchor="ctr"/>
                </a:tc>
                <a:extLst>
                  <a:ext uri="{0D108BD9-81ED-4DB2-BD59-A6C34878D82A}">
                    <a16:rowId xmlns:a16="http://schemas.microsoft.com/office/drawing/2014/main" val="10001"/>
                  </a:ext>
                </a:extLst>
              </a:tr>
              <a:tr h="370840">
                <a:tc>
                  <a:txBody>
                    <a:bodyPr/>
                    <a:lstStyle/>
                    <a:p>
                      <a:r>
                        <a:rPr lang="en-US"/>
                        <a:t>Dendrites</a:t>
                      </a:r>
                    </a:p>
                  </a:txBody>
                  <a:tcPr anchor="ctr"/>
                </a:tc>
                <a:tc>
                  <a:txBody>
                    <a:bodyPr/>
                    <a:lstStyle/>
                    <a:p>
                      <a:r>
                        <a:rPr lang="en-US"/>
                        <a:t>Input</a:t>
                      </a:r>
                    </a:p>
                  </a:txBody>
                  <a:tcPr anchor="ctr"/>
                </a:tc>
                <a:extLst>
                  <a:ext uri="{0D108BD9-81ED-4DB2-BD59-A6C34878D82A}">
                    <a16:rowId xmlns:a16="http://schemas.microsoft.com/office/drawing/2014/main" val="10002"/>
                  </a:ext>
                </a:extLst>
              </a:tr>
              <a:tr h="370840">
                <a:tc>
                  <a:txBody>
                    <a:bodyPr/>
                    <a:lstStyle/>
                    <a:p>
                      <a:r>
                        <a:rPr lang="en-US"/>
                        <a:t>Synapse</a:t>
                      </a:r>
                    </a:p>
                  </a:txBody>
                  <a:tcPr anchor="ctr"/>
                </a:tc>
                <a:tc>
                  <a:txBody>
                    <a:bodyPr/>
                    <a:lstStyle/>
                    <a:p>
                      <a:r>
                        <a:rPr lang="en-US"/>
                        <a:t>Weights or Interconnections</a:t>
                      </a:r>
                    </a:p>
                  </a:txBody>
                  <a:tcPr anchor="ctr"/>
                </a:tc>
                <a:extLst>
                  <a:ext uri="{0D108BD9-81ED-4DB2-BD59-A6C34878D82A}">
                    <a16:rowId xmlns:a16="http://schemas.microsoft.com/office/drawing/2014/main" val="10003"/>
                  </a:ext>
                </a:extLst>
              </a:tr>
              <a:tr h="370840">
                <a:tc>
                  <a:txBody>
                    <a:bodyPr/>
                    <a:lstStyle/>
                    <a:p>
                      <a:r>
                        <a:rPr lang="en-US"/>
                        <a:t>Axon</a:t>
                      </a:r>
                    </a:p>
                  </a:txBody>
                  <a:tcPr anchor="ctr"/>
                </a:tc>
                <a:tc>
                  <a:txBody>
                    <a:bodyPr/>
                    <a:lstStyle/>
                    <a:p>
                      <a:r>
                        <a:rPr lang="en-US"/>
                        <a:t>Output</a:t>
                      </a:r>
                    </a:p>
                  </a:txBody>
                  <a:tcPr anchor="ctr"/>
                </a:tc>
                <a:extLst>
                  <a:ext uri="{0D108BD9-81ED-4DB2-BD59-A6C34878D82A}">
                    <a16:rowId xmlns:a16="http://schemas.microsoft.com/office/drawing/2014/main" val="10004"/>
                  </a:ext>
                </a:extLst>
              </a:tr>
            </a:tbl>
          </a:graphicData>
        </a:graphic>
      </p:graphicFrame>
      <p:pic>
        <p:nvPicPr>
          <p:cNvPr id="3" name="Picture 2">
            <a:extLst>
              <a:ext uri="{FF2B5EF4-FFF2-40B4-BE49-F238E27FC236}">
                <a16:creationId xmlns:a16="http://schemas.microsoft.com/office/drawing/2014/main" id="{1363F9D7-10B4-4A49-81B0-6C96EE3EB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794870"/>
            <a:ext cx="6553200" cy="3686175"/>
          </a:xfrm>
          <a:prstGeom prst="rect">
            <a:avLst/>
          </a:prstGeom>
        </p:spPr>
      </p:pic>
      <p:pic>
        <p:nvPicPr>
          <p:cNvPr id="2" name="Picture 1">
            <a:extLst>
              <a:ext uri="{FF2B5EF4-FFF2-40B4-BE49-F238E27FC236}">
                <a16:creationId xmlns:a16="http://schemas.microsoft.com/office/drawing/2014/main" id="{436695EE-5E7A-0C89-3A4F-8F43E42A9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913062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F417A2-9B52-45CD-8104-8E013EB02AF1}"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198</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Biological Neural Networks(CO1, CO2, CO3)</a:t>
            </a:r>
            <a:endParaRPr lang="en-US" sz="320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a:p>
          <a:p>
            <a:r>
              <a:rPr lang="en-US" sz="2000"/>
              <a:t>a</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674" y="1143000"/>
            <a:ext cx="6917007"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BC99ED10-613D-7581-0304-030E41F51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4631237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7F7AC9-9CC6-4974-A9C6-A041244A9751}"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199</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Artificial Neural Networks(CO1, CO2, CO3)</a:t>
            </a:r>
            <a:endParaRPr lang="en-US" sz="320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a:p>
          <a:p>
            <a:endParaRPr lang="en-US" sz="2000"/>
          </a:p>
        </p:txBody>
      </p:sp>
      <p:pic>
        <p:nvPicPr>
          <p:cNvPr id="3" name="Picture 2">
            <a:extLst>
              <a:ext uri="{FF2B5EF4-FFF2-40B4-BE49-F238E27FC236}">
                <a16:creationId xmlns:a16="http://schemas.microsoft.com/office/drawing/2014/main" id="{B664AEF1-E166-4A29-9852-6C2CD6EB9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pic>
        <p:nvPicPr>
          <p:cNvPr id="2" name="Picture 1">
            <a:extLst>
              <a:ext uri="{FF2B5EF4-FFF2-40B4-BE49-F238E27FC236}">
                <a16:creationId xmlns:a16="http://schemas.microsoft.com/office/drawing/2014/main" id="{9D6E4A1E-CA5E-99DC-FE7C-392131BAD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853739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99BDF-6D33-40B6-B333-3691D103AC95}" type="datetime1">
              <a:rPr lang="en-US" smtClean="0"/>
              <a:t>2/14/2024</a:t>
            </a:fld>
            <a:endParaRPr lang="en-US"/>
          </a:p>
        </p:txBody>
      </p:sp>
      <p:sp>
        <p:nvSpPr>
          <p:cNvPr id="3" name="Footer Placeholder 2"/>
          <p:cNvSpPr>
            <a:spLocks noGrp="1"/>
          </p:cNvSpPr>
          <p:nvPr>
            <p:ph type="ftr" sz="quarter" idx="11"/>
          </p:nvPr>
        </p:nvSpPr>
        <p:spPr>
          <a:xfrm>
            <a:off x="3124200" y="6356350"/>
            <a:ext cx="3505200" cy="365125"/>
          </a:xfrm>
        </p:spPr>
        <p:txBody>
          <a:bodyPr/>
          <a:lstStyle/>
          <a:p>
            <a:r>
              <a:rPr lang="en-US" dirty="0"/>
              <a:t> Dr. Roop Singh      ACSML0601     Machine Learning     Unit 1</a:t>
            </a:r>
          </a:p>
        </p:txBody>
      </p:sp>
      <p:sp>
        <p:nvSpPr>
          <p:cNvPr id="4" name="Slide Number Placeholder 3"/>
          <p:cNvSpPr>
            <a:spLocks noGrp="1"/>
          </p:cNvSpPr>
          <p:nvPr>
            <p:ph type="sldNum" sz="quarter" idx="12"/>
          </p:nvPr>
        </p:nvSpPr>
        <p:spPr/>
        <p:txBody>
          <a:bodyPr/>
          <a:lstStyle/>
          <a:p>
            <a:fld id="{8F919E07-A009-4766-9B15-09315F669826}" type="slidenum">
              <a:rPr lang="en-US" smtClean="0"/>
              <a:pPr/>
              <a:t>2</a:t>
            </a:fld>
            <a:endParaRPr lang="en-US"/>
          </a:p>
        </p:txBody>
      </p:sp>
      <p:sp>
        <p:nvSpPr>
          <p:cNvPr id="8" name="Rectangle 7"/>
          <p:cNvSpPr/>
          <p:nvPr/>
        </p:nvSpPr>
        <p:spPr>
          <a:xfrm>
            <a:off x="4191000" y="83364"/>
            <a:ext cx="2819400" cy="461665"/>
          </a:xfrm>
          <a:prstGeom prst="rect">
            <a:avLst/>
          </a:prstGeom>
          <a:solidFill>
            <a:schemeClr val="accent5">
              <a:lumMod val="20000"/>
              <a:lumOff val="80000"/>
            </a:schemeClr>
          </a:solidFill>
        </p:spPr>
        <p:txBody>
          <a:bodyPr wrap="square">
            <a:spAutoFit/>
          </a:bodyPr>
          <a:lstStyle/>
          <a:p>
            <a:pPr lvl="0" fontAlgn="base">
              <a:spcBef>
                <a:spcPct val="0"/>
              </a:spcBef>
              <a:spcAft>
                <a:spcPct val="0"/>
              </a:spcAft>
            </a:pPr>
            <a:r>
              <a:rPr lang="en-US" sz="2400">
                <a:cs typeface="Arial" pitchFamily="34" charset="0"/>
              </a:rPr>
              <a:t>Evaluation Scheme</a:t>
            </a:r>
          </a:p>
        </p:txBody>
      </p:sp>
      <p:pic>
        <p:nvPicPr>
          <p:cNvPr id="6" name="Picture 5">
            <a:extLst>
              <a:ext uri="{FF2B5EF4-FFF2-40B4-BE49-F238E27FC236}">
                <a16:creationId xmlns:a16="http://schemas.microsoft.com/office/drawing/2014/main" id="{43E7D946-AC98-FF84-79C8-397C78387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pic>
        <p:nvPicPr>
          <p:cNvPr id="13" name="Picture 12">
            <a:extLst>
              <a:ext uri="{FF2B5EF4-FFF2-40B4-BE49-F238E27FC236}">
                <a16:creationId xmlns:a16="http://schemas.microsoft.com/office/drawing/2014/main" id="{EFFE3ABB-B812-C357-3302-2709A5360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39" y="933061"/>
            <a:ext cx="8417141" cy="5206317"/>
          </a:xfrm>
          <a:prstGeom prst="rect">
            <a:avLst/>
          </a:prstGeom>
        </p:spPr>
      </p:pic>
    </p:spTree>
    <p:extLst>
      <p:ext uri="{BB962C8B-B14F-4D97-AF65-F5344CB8AC3E}">
        <p14:creationId xmlns:p14="http://schemas.microsoft.com/office/powerpoint/2010/main" val="1634069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B846A947-4C66-4817-BC0C-6C90477FC379}" type="datetime1">
              <a:rPr lang="en-US" smtClean="0"/>
              <a:t>2/14/2024</a:t>
            </a:fld>
            <a:endParaRPr lang="en-US"/>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600200" y="6356350"/>
            <a:ext cx="6096000" cy="365125"/>
          </a:xfrm>
        </p:spPr>
        <p:txBody>
          <a:bodyPr/>
          <a:lstStyle/>
          <a:p>
            <a:r>
              <a:rPr lang="en-US" dirty="0"/>
              <a:t> Dr. Roop Singh      ACSML0601     Machine Learning     Unit 1</a:t>
            </a:r>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8E2BA1CD-7E71-4B05-BA45-0EE3F08C26D8}"/>
              </a:ext>
            </a:extLst>
          </p:cNvPr>
          <p:cNvPicPr>
            <a:picLocks noChangeAspect="1"/>
          </p:cNvPicPr>
          <p:nvPr/>
        </p:nvPicPr>
        <p:blipFill>
          <a:blip r:embed="rId2"/>
          <a:stretch>
            <a:fillRect/>
          </a:stretch>
        </p:blipFill>
        <p:spPr>
          <a:xfrm>
            <a:off x="304800" y="914400"/>
            <a:ext cx="8229600" cy="4842629"/>
          </a:xfrm>
          <a:prstGeom prst="rect">
            <a:avLst/>
          </a:prstGeom>
        </p:spPr>
      </p:pic>
      <p:pic>
        <p:nvPicPr>
          <p:cNvPr id="2" name="Picture 1">
            <a:extLst>
              <a:ext uri="{FF2B5EF4-FFF2-40B4-BE49-F238E27FC236}">
                <a16:creationId xmlns:a16="http://schemas.microsoft.com/office/drawing/2014/main" id="{B9727B7F-E057-D4C5-9C25-C4003C846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2935730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67C702-8268-4C13-AC2D-2B5F8087C7BD}"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200</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Artificial Neural Networks(CO1, CO2, CO3)</a:t>
            </a:r>
            <a:endParaRPr lang="en-US" sz="320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a:p>
          <a:p>
            <a:endParaRPr lang="en-US" sz="2000"/>
          </a:p>
        </p:txBody>
      </p:sp>
      <p:pic>
        <p:nvPicPr>
          <p:cNvPr id="5" name="Picture 4">
            <a:extLst>
              <a:ext uri="{FF2B5EF4-FFF2-40B4-BE49-F238E27FC236}">
                <a16:creationId xmlns:a16="http://schemas.microsoft.com/office/drawing/2014/main" id="{4D426077-62AC-45B1-BCBA-B025A5B10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1256"/>
            <a:ext cx="9144000" cy="5255394"/>
          </a:xfrm>
          <a:prstGeom prst="rect">
            <a:avLst/>
          </a:prstGeom>
        </p:spPr>
      </p:pic>
      <p:pic>
        <p:nvPicPr>
          <p:cNvPr id="2" name="Picture 1">
            <a:extLst>
              <a:ext uri="{FF2B5EF4-FFF2-40B4-BE49-F238E27FC236}">
                <a16:creationId xmlns:a16="http://schemas.microsoft.com/office/drawing/2014/main" id="{9BD5EBB0-F485-6E32-7B1C-736914554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342464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C470F3-9077-480C-A3BB-484CA18C8284}"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201</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Model of ANN (CO1, CO2, CO3)</a:t>
            </a:r>
            <a:endParaRPr lang="en-US" sz="320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a:p>
          <a:p>
            <a:endParaRPr lang="en-US" sz="200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17163"/>
            <a:ext cx="7346950" cy="326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34" y="4081063"/>
            <a:ext cx="706755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7716A778-12E5-3033-3D46-A790B86737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771117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48D152-AB33-4C25-872F-F25D129E20EB}" type="datetime1">
              <a:rPr lang="en-US" smtClean="0"/>
              <a:t>2/14/2024</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202</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t>Neural Networks (CO1, CO2, CO3)</a:t>
            </a:r>
            <a:endParaRPr lang="en-US" sz="3200"/>
          </a:p>
        </p:txBody>
      </p:sp>
      <p:sp>
        <p:nvSpPr>
          <p:cNvPr id="8" name="Content Placeholder 2"/>
          <p:cNvSpPr>
            <a:spLocks noGrp="1"/>
          </p:cNvSpPr>
          <p:nvPr>
            <p:ph idx="1"/>
          </p:nvPr>
        </p:nvSpPr>
        <p:spPr>
          <a:xfrm>
            <a:off x="533400" y="1143000"/>
            <a:ext cx="8229600" cy="4525963"/>
          </a:xfrm>
        </p:spPr>
        <p:txBody>
          <a:bodyPr>
            <a:normAutofit fontScale="92500" lnSpcReduction="10000"/>
          </a:bodyPr>
          <a:lstStyle/>
          <a:p>
            <a:pPr marL="0" indent="0" algn="just">
              <a:buNone/>
            </a:pPr>
            <a:r>
              <a:rPr lang="en-US" sz="2000" b="1"/>
              <a:t>Characteristics of ANN: </a:t>
            </a:r>
          </a:p>
          <a:p>
            <a:pPr marL="0" indent="0" algn="just">
              <a:buNone/>
            </a:pPr>
            <a:endParaRPr lang="en-US" sz="2000" b="1"/>
          </a:p>
          <a:p>
            <a:pPr algn="just"/>
            <a:r>
              <a:rPr lang="en-US" sz="2000"/>
              <a:t>It is a neutrally implemented mathematical model.</a:t>
            </a:r>
          </a:p>
          <a:p>
            <a:pPr algn="just"/>
            <a:r>
              <a:rPr lang="en-US" sz="2000"/>
              <a:t>There exists a large number of highly interconnected processing elements called neurons in an ANN.</a:t>
            </a:r>
          </a:p>
          <a:p>
            <a:pPr algn="just"/>
            <a:r>
              <a:rPr lang="en-US" sz="2000"/>
              <a:t>The interconnections with their weighted linkages hold the informative knowledge.</a:t>
            </a:r>
          </a:p>
          <a:p>
            <a:pPr algn="just"/>
            <a:r>
              <a:rPr lang="en-US" sz="2000"/>
              <a:t>The input signals arrive at the processing elements through connections and connecting weights.</a:t>
            </a:r>
          </a:p>
          <a:p>
            <a:pPr algn="just"/>
            <a:r>
              <a:rPr lang="en-US" sz="2000"/>
              <a:t>The processing elements of the ANN have the ability to learn, recall and generalize from the given data by suitable assignment or adjustment of weights.</a:t>
            </a:r>
          </a:p>
          <a:p>
            <a:pPr algn="just"/>
            <a:r>
              <a:rPr lang="en-US" sz="2000"/>
              <a:t>The computational power can be demonstrated only by the collective behavior of neurons, and it should be noted that no single neuron carries specific information.</a:t>
            </a:r>
          </a:p>
        </p:txBody>
      </p:sp>
      <p:pic>
        <p:nvPicPr>
          <p:cNvPr id="2" name="Picture 1">
            <a:extLst>
              <a:ext uri="{FF2B5EF4-FFF2-40B4-BE49-F238E27FC236}">
                <a16:creationId xmlns:a16="http://schemas.microsoft.com/office/drawing/2014/main" id="{A0AD65C9-97B4-FD4C-4CBE-E10FEF9AA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722760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B2CC6E-C522-4BE5-B6A9-4B77D143A79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203</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b="1"/>
              <a:t>Introduction to Clustering</a:t>
            </a:r>
          </a:p>
          <a:p>
            <a:pPr algn="just"/>
            <a:r>
              <a:rPr lang="en-US" sz="2400"/>
              <a:t>Clustering methods are one of the most useful unsupervised ML methods. These methods are used to find similarity as well as the relationship patterns among data samples and then cluster those samples into groups having similarity based on features.</a:t>
            </a:r>
          </a:p>
          <a:p>
            <a:pPr algn="just"/>
            <a:r>
              <a:rPr lang="en-US" sz="2400"/>
              <a:t>Clustering is important because it determines the intrinsic grouping among the present unlabeled data. They basically make some assumptions about data points to constitute their similarity. Each assumption will construct different but equally valid clusters.</a:t>
            </a:r>
          </a:p>
          <a:p>
            <a:pPr marL="355600" algn="just">
              <a:lnSpc>
                <a:spcPct val="150000"/>
              </a:lnSpc>
              <a:spcBef>
                <a:spcPts val="95"/>
              </a:spcBef>
              <a:buClr>
                <a:schemeClr val="tx1"/>
              </a:buClr>
              <a:buSzPct val="93181"/>
              <a:tabLst>
                <a:tab pos="286385" algn="l"/>
                <a:tab pos="287020" algn="l"/>
              </a:tabLst>
            </a:pPr>
            <a:endParaRPr lang="en-US" sz="2400"/>
          </a:p>
          <a:p>
            <a:pPr marL="355600" algn="just">
              <a:lnSpc>
                <a:spcPct val="150000"/>
              </a:lnSpc>
              <a:spcBef>
                <a:spcPts val="95"/>
              </a:spcBef>
              <a:buClr>
                <a:schemeClr val="tx1"/>
              </a:buClr>
              <a:buSzPct val="93181"/>
              <a:tabLst>
                <a:tab pos="286385" algn="l"/>
                <a:tab pos="287020" algn="l"/>
              </a:tabLst>
            </a:pPr>
            <a:endParaRPr lang="en-US" sz="2200"/>
          </a:p>
          <a:p>
            <a:pPr marL="287020" indent="-274320" algn="just">
              <a:lnSpc>
                <a:spcPct val="150000"/>
              </a:lnSpc>
              <a:spcBef>
                <a:spcPts val="95"/>
              </a:spcBef>
              <a:buClr>
                <a:schemeClr val="tx1"/>
              </a:buClr>
              <a:buSzPct val="93181"/>
              <a:tabLst>
                <a:tab pos="286385" algn="l"/>
                <a:tab pos="287020" algn="l"/>
              </a:tabLst>
            </a:pPr>
            <a:endParaRPr lang="en-US" sz="2200"/>
          </a:p>
          <a:p>
            <a:pPr marL="287020" indent="-274320" algn="just">
              <a:lnSpc>
                <a:spcPct val="150000"/>
              </a:lnSpc>
              <a:spcBef>
                <a:spcPts val="95"/>
              </a:spcBef>
              <a:buClr>
                <a:schemeClr val="tx1"/>
              </a:buClr>
              <a:buSzPct val="93181"/>
              <a:tabLst>
                <a:tab pos="286385" algn="l"/>
                <a:tab pos="287020" algn="l"/>
              </a:tabLst>
            </a:pPr>
            <a:endParaRPr lang="en-US" sz="220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0A941B0C-85A1-7178-F5C6-1012A4B61675}"/>
              </a:ext>
            </a:extLst>
          </p:cNvPr>
          <p:cNvSpPr>
            <a:spLocks noGrp="1"/>
          </p:cNvSpPr>
          <p:nvPr>
            <p:ph type="ftr" sz="quarter" idx="11"/>
          </p:nvPr>
        </p:nvSpPr>
        <p:spPr>
          <a:xfrm>
            <a:off x="1371600" y="6351359"/>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5BB3956F-7DD3-36F3-5B34-86AC6748B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607741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4A2FFBE-2351-4CC5-B5DA-74199FDE5C00}"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204</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899161"/>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r>
              <a:rPr lang="en-US" sz="2000"/>
              <a:t>For example, below is the diagram which shows clustering system grouped together with the similar kind of data in different clusters −</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CA048103-612A-4C71-BC1D-9C2DA8878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813561"/>
            <a:ext cx="4572000" cy="4572000"/>
          </a:xfrm>
          <a:prstGeom prst="rect">
            <a:avLst/>
          </a:prstGeom>
        </p:spPr>
      </p:pic>
      <p:sp>
        <p:nvSpPr>
          <p:cNvPr id="2" name="Footer Placeholder 1">
            <a:extLst>
              <a:ext uri="{FF2B5EF4-FFF2-40B4-BE49-F238E27FC236}">
                <a16:creationId xmlns:a16="http://schemas.microsoft.com/office/drawing/2014/main" id="{CEFD8CE5-1DFE-69FB-E9F9-963137B6FD8B}"/>
              </a:ext>
            </a:extLst>
          </p:cNvPr>
          <p:cNvSpPr>
            <a:spLocks noGrp="1"/>
          </p:cNvSpPr>
          <p:nvPr>
            <p:ph type="ftr" sz="quarter" idx="11"/>
          </p:nvPr>
        </p:nvSpPr>
        <p:spPr>
          <a:xfrm>
            <a:off x="1371600" y="6385561"/>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C7382AAA-C1CB-2AEC-759A-4A2D1F11C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A82B98-BB2B-4A4D-A0A7-0934ABB7C6F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205</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62500" lnSpcReduction="20000"/>
          </a:bodyPr>
          <a:lstStyle/>
          <a:p>
            <a:pPr marL="0" indent="0" algn="just">
              <a:buNone/>
            </a:pPr>
            <a:r>
              <a:rPr lang="en-US" sz="2400" b="1"/>
              <a:t>Cluster Formation Methods</a:t>
            </a:r>
          </a:p>
          <a:p>
            <a:pPr marL="0" indent="0" algn="just">
              <a:buNone/>
            </a:pPr>
            <a:endParaRPr lang="en-US" sz="2400" b="1"/>
          </a:p>
          <a:p>
            <a:pPr algn="just"/>
            <a:r>
              <a:rPr lang="en-US" sz="2400"/>
              <a:t>It is not necessary that clusters will be formed in spherical form. Followings are some other cluster formation methods −</a:t>
            </a:r>
          </a:p>
          <a:p>
            <a:pPr marL="0" indent="0" algn="just">
              <a:buNone/>
            </a:pPr>
            <a:r>
              <a:rPr lang="en-US" sz="2400" b="1"/>
              <a:t>Density-based</a:t>
            </a:r>
          </a:p>
          <a:p>
            <a:pPr algn="just"/>
            <a:r>
              <a:rPr lang="en-US" sz="2400"/>
              <a:t>In these methods, the clusters are formed as the dense region. The advantage of these methods is that they have good accuracy as well as good ability to merge two clusters. Ex. Density-Based Spatial Clustering of Applications with Noise (DBSCAN), Ordering Points to identify Clustering structure (OPTICS) etc.</a:t>
            </a:r>
          </a:p>
          <a:p>
            <a:pPr marL="0" indent="0" algn="just">
              <a:buNone/>
            </a:pPr>
            <a:r>
              <a:rPr lang="en-US" sz="2400" b="1"/>
              <a:t>Hierarchical-based</a:t>
            </a:r>
          </a:p>
          <a:p>
            <a:pPr algn="just"/>
            <a:r>
              <a:rPr lang="en-US" sz="2400"/>
              <a:t>In these methods, the clusters are formed as a tree type structure based on the hierarchy. They have two categories namely, Agglomerative (Bottom up approach) and Divisive (Top down approach). Ex. Clustering using Representatives (CURE), Balanced iterative Reducing Clustering using Hierarchies (BIRCH) etc.</a:t>
            </a:r>
          </a:p>
          <a:p>
            <a:pPr marL="0" indent="0" algn="just">
              <a:buNone/>
            </a:pPr>
            <a:r>
              <a:rPr lang="en-US" sz="2400" b="1"/>
              <a:t>Partitioning</a:t>
            </a:r>
          </a:p>
          <a:p>
            <a:pPr algn="just"/>
            <a:r>
              <a:rPr lang="en-US" sz="2400"/>
              <a:t>In these methods, the clusters are formed by portioning the objects into k clusters. Number of clusters will be equal to the number of partitions. Ex. K-means, Clustering Large Applications based upon randomized Search (CLARANS).</a:t>
            </a:r>
          </a:p>
          <a:p>
            <a:pPr marL="0" indent="0" algn="just">
              <a:buNone/>
            </a:pPr>
            <a:r>
              <a:rPr lang="en-US" sz="2400" b="1"/>
              <a:t>Grid</a:t>
            </a:r>
          </a:p>
          <a:p>
            <a:pPr algn="just"/>
            <a:r>
              <a:rPr lang="en-US" sz="2400"/>
              <a:t>In these methods, the clusters are formed as a grid like structure. The advantage of these methods is that all the clustering operation done on these grids are fast and independent of the number of data objects. Ex. Statistical Information Grid (STING), Clustering in Quest (CLIQUE).</a:t>
            </a:r>
          </a:p>
          <a:p>
            <a:pPr marL="355600" algn="just">
              <a:lnSpc>
                <a:spcPct val="150000"/>
              </a:lnSpc>
              <a:spcBef>
                <a:spcPts val="95"/>
              </a:spcBef>
              <a:buClr>
                <a:schemeClr val="tx1"/>
              </a:buClr>
              <a:buSzPct val="93181"/>
              <a:tabLst>
                <a:tab pos="286385" algn="l"/>
                <a:tab pos="287020" algn="l"/>
              </a:tabLst>
            </a:pPr>
            <a:endParaRPr lang="en-US" sz="2400"/>
          </a:p>
          <a:p>
            <a:pPr marL="355600" algn="just">
              <a:lnSpc>
                <a:spcPct val="150000"/>
              </a:lnSpc>
              <a:spcBef>
                <a:spcPts val="95"/>
              </a:spcBef>
              <a:buClr>
                <a:schemeClr val="tx1"/>
              </a:buClr>
              <a:buSzPct val="93181"/>
              <a:tabLst>
                <a:tab pos="286385" algn="l"/>
                <a:tab pos="287020" algn="l"/>
              </a:tabLst>
            </a:pPr>
            <a:endParaRPr lang="en-US" sz="2200"/>
          </a:p>
          <a:p>
            <a:pPr marL="287020" indent="-274320" algn="just">
              <a:lnSpc>
                <a:spcPct val="150000"/>
              </a:lnSpc>
              <a:spcBef>
                <a:spcPts val="95"/>
              </a:spcBef>
              <a:buClr>
                <a:schemeClr val="tx1"/>
              </a:buClr>
              <a:buSzPct val="93181"/>
              <a:tabLst>
                <a:tab pos="286385" algn="l"/>
                <a:tab pos="287020" algn="l"/>
              </a:tabLst>
            </a:pPr>
            <a:endParaRPr lang="en-US" sz="2200"/>
          </a:p>
          <a:p>
            <a:pPr marL="287020" indent="-274320" algn="just">
              <a:lnSpc>
                <a:spcPct val="150000"/>
              </a:lnSpc>
              <a:spcBef>
                <a:spcPts val="95"/>
              </a:spcBef>
              <a:buClr>
                <a:schemeClr val="tx1"/>
              </a:buClr>
              <a:buSzPct val="93181"/>
              <a:tabLst>
                <a:tab pos="286385" algn="l"/>
                <a:tab pos="287020" algn="l"/>
              </a:tabLst>
            </a:pPr>
            <a:endParaRPr lang="en-US" sz="220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BB40019A-9F04-C17B-710B-33360A533FE3}"/>
              </a:ext>
            </a:extLst>
          </p:cNvPr>
          <p:cNvSpPr>
            <a:spLocks noGrp="1"/>
          </p:cNvSpPr>
          <p:nvPr>
            <p:ph type="ftr" sz="quarter" idx="11"/>
          </p:nvPr>
        </p:nvSpPr>
        <p:spPr>
          <a:xfrm>
            <a:off x="1143000" y="6445680"/>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F71C332A-49EE-DB29-14F0-782B37B43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CEF142-5827-443F-B279-02C65F4AF460}"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206</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70000" lnSpcReduction="20000"/>
          </a:bodyPr>
          <a:lstStyle/>
          <a:p>
            <a:pPr marL="0" indent="0">
              <a:buNone/>
            </a:pPr>
            <a:r>
              <a:rPr lang="en-US" sz="2400" b="1"/>
              <a:t>Types of ML Clustering Algorithms</a:t>
            </a:r>
          </a:p>
          <a:p>
            <a:pPr marL="0" indent="0">
              <a:buNone/>
            </a:pPr>
            <a:endParaRPr lang="en-US" sz="2400"/>
          </a:p>
          <a:p>
            <a:pPr marL="0" indent="0">
              <a:buNone/>
            </a:pPr>
            <a:r>
              <a:rPr lang="en-US" sz="2400"/>
              <a:t>The following are the most important and useful ML clustering algorithms −</a:t>
            </a:r>
          </a:p>
          <a:p>
            <a:endParaRPr lang="en-US" sz="2400" b="1"/>
          </a:p>
          <a:p>
            <a:r>
              <a:rPr lang="en-US" sz="2400" b="1"/>
              <a:t>K-means Clustering</a:t>
            </a:r>
          </a:p>
          <a:p>
            <a:pPr algn="just"/>
            <a:r>
              <a:rPr lang="en-US" sz="2400"/>
              <a:t>This clustering algorithm computes the centroids and iterates until it finds optimal centroid. It assumes that the number of clusters are already known. It is also called </a:t>
            </a:r>
            <a:r>
              <a:rPr lang="en-US" sz="2400" b="1"/>
              <a:t>flat clustering</a:t>
            </a:r>
            <a:r>
              <a:rPr lang="en-US" sz="2400"/>
              <a:t> algorithm. The number of clusters identified from data by algorithm is represented by ‘K’ in K-means.</a:t>
            </a:r>
          </a:p>
          <a:p>
            <a:pPr algn="just"/>
            <a:endParaRPr lang="en-US" sz="2400" b="1"/>
          </a:p>
          <a:p>
            <a:pPr algn="just"/>
            <a:r>
              <a:rPr lang="en-US" sz="2400" b="1"/>
              <a:t>Mean-Shift Algorithm</a:t>
            </a:r>
          </a:p>
          <a:p>
            <a:pPr algn="just"/>
            <a:r>
              <a:rPr lang="en-US" sz="2400"/>
              <a:t>It is another powerful clustering algorithm used in unsupervised learning. Unlike K-means clustering, it does not make any assumptions hence it is a non-parametric algorithm.</a:t>
            </a:r>
          </a:p>
          <a:p>
            <a:pPr algn="just"/>
            <a:endParaRPr lang="en-US" sz="2400" b="1"/>
          </a:p>
          <a:p>
            <a:pPr algn="just"/>
            <a:r>
              <a:rPr lang="en-US" sz="2400" b="1"/>
              <a:t>Hierarchical Clustering</a:t>
            </a:r>
          </a:p>
          <a:p>
            <a:pPr algn="just"/>
            <a:r>
              <a:rPr lang="en-US" sz="2400"/>
              <a:t>It is another unsupervised learning algorithm that is used to group together the unlabeled data points having similar characteristics.</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8101A933-3778-3F10-E9ED-9D7DA95740CC}"/>
              </a:ext>
            </a:extLst>
          </p:cNvPr>
          <p:cNvSpPr>
            <a:spLocks noGrp="1"/>
          </p:cNvSpPr>
          <p:nvPr>
            <p:ph type="ftr" sz="quarter" idx="11"/>
          </p:nvPr>
        </p:nvSpPr>
        <p:spPr>
          <a:xfrm>
            <a:off x="1143000" y="6356349"/>
            <a:ext cx="7315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F6702753-EE56-6F75-6131-AFC8BC3BE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18930F-F9B4-49DF-BEB4-ED1AD845BAD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207</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70000" lnSpcReduction="20000"/>
          </a:bodyPr>
          <a:lstStyle/>
          <a:p>
            <a:pPr marL="0" indent="0">
              <a:buNone/>
            </a:pPr>
            <a:r>
              <a:rPr lang="en-US" sz="2400" b="1"/>
              <a:t>Applications of Clustering</a:t>
            </a:r>
          </a:p>
          <a:p>
            <a:r>
              <a:rPr lang="en-US" sz="2400"/>
              <a:t>We can find clustering useful in the following areas −</a:t>
            </a:r>
          </a:p>
          <a:p>
            <a:endParaRPr lang="en-US" sz="2400" b="1"/>
          </a:p>
          <a:p>
            <a:r>
              <a:rPr lang="en-US" sz="2400" b="1"/>
              <a:t>Data summarization and compression</a:t>
            </a:r>
            <a:r>
              <a:rPr lang="en-US" sz="2400"/>
              <a:t> − Clustering is widely used in the areas where we require data summarization, compression and reduction as well. The examples are image processing and vector quantization.</a:t>
            </a:r>
          </a:p>
          <a:p>
            <a:r>
              <a:rPr lang="en-US" sz="2400" b="1"/>
              <a:t>Collaborative systems and customer segmentation</a:t>
            </a:r>
            <a:r>
              <a:rPr lang="en-US" sz="2400"/>
              <a:t> − Since clustering can be used to find similar products or same kind of users, it can be used in the area of collaborative systems and customer segmentation.</a:t>
            </a:r>
          </a:p>
          <a:p>
            <a:r>
              <a:rPr lang="en-US" sz="2400" b="1"/>
              <a:t>Serve as a key intermediate step for other data mining tasks</a:t>
            </a:r>
            <a:r>
              <a:rPr lang="en-US" sz="2400"/>
              <a:t> − Cluster analysis can generate a compact summary of data for classification, testing, hypothesis generation; hence, it serves as a key intermediate step for other data mining tasks also.</a:t>
            </a:r>
          </a:p>
          <a:p>
            <a:r>
              <a:rPr lang="en-US" sz="2400" b="1"/>
              <a:t>Trend detection in dynamic data</a:t>
            </a:r>
            <a:r>
              <a:rPr lang="en-US" sz="2400"/>
              <a:t> − Clustering can also be used for trend detection in dynamic data by making various clusters of similar trends.</a:t>
            </a:r>
          </a:p>
          <a:p>
            <a:r>
              <a:rPr lang="en-US" sz="2400" b="1"/>
              <a:t>Social network analysis</a:t>
            </a:r>
            <a:r>
              <a:rPr lang="en-US" sz="2400"/>
              <a:t> − Clustering can be used in social network analysis. The examples are generating sequences in images, videos or audios.</a:t>
            </a:r>
          </a:p>
          <a:p>
            <a:r>
              <a:rPr lang="en-US" sz="2400" b="1"/>
              <a:t>Biological data analysis</a:t>
            </a:r>
            <a:r>
              <a:rPr lang="en-US" sz="2400"/>
              <a:t> − Clustering can also be used to make clusters of images, videos hence it can successfully be used in biological data analysis.</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DBE537E9-6FBA-9A61-607B-1F0A24EC2E4D}"/>
              </a:ext>
            </a:extLst>
          </p:cNvPr>
          <p:cNvSpPr>
            <a:spLocks noGrp="1"/>
          </p:cNvSpPr>
          <p:nvPr>
            <p:ph type="ftr" sz="quarter" idx="11"/>
          </p:nvPr>
        </p:nvSpPr>
        <p:spPr>
          <a:xfrm>
            <a:off x="1219200" y="6356350"/>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C3EA2145-CB50-1E7A-FEC8-7EF81821A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134388-881E-421B-AD6D-2AD8BCCAE30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208</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marL="0" indent="0" algn="just">
              <a:buNone/>
            </a:pPr>
            <a:r>
              <a:rPr lang="en-US" sz="2400" b="1"/>
              <a:t>Reinforcement learning</a:t>
            </a:r>
          </a:p>
          <a:p>
            <a:pPr algn="just"/>
            <a:r>
              <a:rPr lang="en-US" sz="2400"/>
              <a:t>Reinforcement learning is an area of Machine Learning. </a:t>
            </a:r>
          </a:p>
          <a:p>
            <a:pPr algn="just"/>
            <a:r>
              <a:rPr lang="en-US" sz="2400"/>
              <a:t>It is about taking suitable action to maximize reward in a particular situation. </a:t>
            </a:r>
          </a:p>
          <a:p>
            <a:pPr algn="just"/>
            <a:r>
              <a:rPr lang="en-US" sz="2400"/>
              <a:t>It is employed by various software and machines to find the best possible behavior or path it should take in a specific situation.</a:t>
            </a:r>
          </a:p>
          <a:p>
            <a:pPr algn="just"/>
            <a:r>
              <a:rPr lang="en-US" sz="2400"/>
              <a:t>Reinforcement learning differs from the supervised learning in a way that in supervised learning the training data has the answer key with it so the model is trained with the correct answer itself whereas in reinforcement learning, there is no answer but the reinforcement agent decides what to do to perform the given task.</a:t>
            </a:r>
          </a:p>
          <a:p>
            <a:pPr algn="just"/>
            <a:r>
              <a:rPr lang="en-US" sz="2400"/>
              <a:t>In the absence of a training dataset, it is bound to learn from its experience.</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4F73071-8A9C-4AD6-ADD6-70187B1CA344}"/>
                  </a:ext>
                </a:extLst>
              </p14:cNvPr>
              <p14:cNvContentPartPr/>
              <p14:nvPr/>
            </p14:nvContentPartPr>
            <p14:xfrm>
              <a:off x="3543480" y="1079640"/>
              <a:ext cx="3607200" cy="2641680"/>
            </p14:xfrm>
          </p:contentPart>
        </mc:Choice>
        <mc:Fallback xmlns="">
          <p:pic>
            <p:nvPicPr>
              <p:cNvPr id="2" name="Ink 1">
                <a:extLst>
                  <a:ext uri="{FF2B5EF4-FFF2-40B4-BE49-F238E27FC236}">
                    <a16:creationId xmlns:a16="http://schemas.microsoft.com/office/drawing/2014/main" id="{34F73071-8A9C-4AD6-ADD6-70187B1CA344}"/>
                  </a:ext>
                </a:extLst>
              </p:cNvPr>
              <p:cNvPicPr/>
              <p:nvPr/>
            </p:nvPicPr>
            <p:blipFill>
              <a:blip r:embed="rId4"/>
              <a:stretch>
                <a:fillRect/>
              </a:stretch>
            </p:blipFill>
            <p:spPr>
              <a:xfrm>
                <a:off x="3534120" y="1070280"/>
                <a:ext cx="3625920" cy="2660400"/>
              </a:xfrm>
              <a:prstGeom prst="rect">
                <a:avLst/>
              </a:prstGeom>
            </p:spPr>
          </p:pic>
        </mc:Fallback>
      </mc:AlternateContent>
      <p:sp>
        <p:nvSpPr>
          <p:cNvPr id="3" name="Footer Placeholder 2">
            <a:extLst>
              <a:ext uri="{FF2B5EF4-FFF2-40B4-BE49-F238E27FC236}">
                <a16:creationId xmlns:a16="http://schemas.microsoft.com/office/drawing/2014/main" id="{9D160729-6303-EAB0-08C9-4AE625DA6750}"/>
              </a:ext>
            </a:extLst>
          </p:cNvPr>
          <p:cNvSpPr>
            <a:spLocks noGrp="1"/>
          </p:cNvSpPr>
          <p:nvPr>
            <p:ph type="ftr" sz="quarter" idx="11"/>
          </p:nvPr>
        </p:nvSpPr>
        <p:spPr>
          <a:xfrm>
            <a:off x="1219200" y="6356350"/>
            <a:ext cx="7315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DD50ECC0-E26C-A15E-6009-23909A03A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130EDF-0E84-49CD-8E76-F1A310208ADC}"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209</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400" b="1"/>
              <a:t>Reinforcement learning</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10" name="Footer Placeholder 4"/>
          <p:cNvSpPr txBox="1">
            <a:spLocks/>
          </p:cNvSpPr>
          <p:nvPr/>
        </p:nvSpPr>
        <p:spPr>
          <a:xfrm>
            <a:off x="2286000" y="6356349"/>
            <a:ext cx="5029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Hitesh Singh      KCS 055     ML     Unit 1</a:t>
            </a:r>
          </a:p>
        </p:txBody>
      </p:sp>
      <p:pic>
        <p:nvPicPr>
          <p:cNvPr id="3" name="Picture 2">
            <a:extLst>
              <a:ext uri="{FF2B5EF4-FFF2-40B4-BE49-F238E27FC236}">
                <a16:creationId xmlns:a16="http://schemas.microsoft.com/office/drawing/2014/main" id="{17DC2AAB-8AE7-4F4E-A4F9-0A34D2AD6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986627"/>
            <a:ext cx="7787640" cy="3650456"/>
          </a:xfrm>
          <a:prstGeom prst="rect">
            <a:avLst/>
          </a:prstGeom>
        </p:spPr>
      </p:pic>
      <p:sp>
        <p:nvSpPr>
          <p:cNvPr id="2" name="Footer Placeholder 1">
            <a:extLst>
              <a:ext uri="{FF2B5EF4-FFF2-40B4-BE49-F238E27FC236}">
                <a16:creationId xmlns:a16="http://schemas.microsoft.com/office/drawing/2014/main" id="{22D13AAF-5749-3DC3-4436-5E3D70E633AF}"/>
              </a:ext>
            </a:extLst>
          </p:cNvPr>
          <p:cNvSpPr>
            <a:spLocks noGrp="1"/>
          </p:cNvSpPr>
          <p:nvPr>
            <p:ph type="ftr" sz="quarter" idx="11"/>
          </p:nvPr>
        </p:nvSpPr>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3EC97FFB-F39A-F082-3E24-604E7C59F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988146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C195CF01-CB0B-4151-A71A-20221EE8E41D}" type="datetime1">
              <a:rPr lang="en-US" smtClean="0"/>
              <a:t>2/14/2024</a:t>
            </a:fld>
            <a:endParaRPr lang="en-US"/>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981200" y="6356350"/>
            <a:ext cx="5791200" cy="365125"/>
          </a:xfrm>
        </p:spPr>
        <p:txBody>
          <a:bodyPr/>
          <a:lstStyle/>
          <a:p>
            <a:r>
              <a:rPr lang="en-US" dirty="0"/>
              <a:t> Dr. Roop Singh      ACSML0601     Machine Learning     Unit 1</a:t>
            </a:r>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62A24EBD-469B-40BD-9749-795EAF19595D}"/>
              </a:ext>
            </a:extLst>
          </p:cNvPr>
          <p:cNvPicPr>
            <a:picLocks noChangeAspect="1"/>
          </p:cNvPicPr>
          <p:nvPr/>
        </p:nvPicPr>
        <p:blipFill>
          <a:blip r:embed="rId2"/>
          <a:stretch>
            <a:fillRect/>
          </a:stretch>
        </p:blipFill>
        <p:spPr>
          <a:xfrm>
            <a:off x="609600" y="2743200"/>
            <a:ext cx="7848600" cy="3200400"/>
          </a:xfrm>
          <a:prstGeom prst="rect">
            <a:avLst/>
          </a:prstGeom>
        </p:spPr>
      </p:pic>
      <p:pic>
        <p:nvPicPr>
          <p:cNvPr id="2" name="Picture 1">
            <a:extLst>
              <a:ext uri="{FF2B5EF4-FFF2-40B4-BE49-F238E27FC236}">
                <a16:creationId xmlns:a16="http://schemas.microsoft.com/office/drawing/2014/main" id="{08B92533-689F-C90A-8B7B-C83314C4A450}"/>
              </a:ext>
            </a:extLst>
          </p:cNvPr>
          <p:cNvPicPr>
            <a:picLocks noChangeAspect="1"/>
          </p:cNvPicPr>
          <p:nvPr/>
        </p:nvPicPr>
        <p:blipFill>
          <a:blip r:embed="rId3"/>
          <a:stretch>
            <a:fillRect/>
          </a:stretch>
        </p:blipFill>
        <p:spPr>
          <a:xfrm>
            <a:off x="609600" y="1689542"/>
            <a:ext cx="7848600" cy="1082233"/>
          </a:xfrm>
          <a:prstGeom prst="rect">
            <a:avLst/>
          </a:prstGeom>
        </p:spPr>
      </p:pic>
      <p:pic>
        <p:nvPicPr>
          <p:cNvPr id="7" name="Picture 6">
            <a:extLst>
              <a:ext uri="{FF2B5EF4-FFF2-40B4-BE49-F238E27FC236}">
                <a16:creationId xmlns:a16="http://schemas.microsoft.com/office/drawing/2014/main" id="{091336CD-5775-F6CC-AF75-4A1C899DC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0925192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347992-5866-414E-83EA-508EA36D5F50}"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210</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r>
              <a:rPr lang="en-US" sz="1600" b="1"/>
              <a:t>Example: </a:t>
            </a:r>
            <a:r>
              <a:rPr lang="en-US" sz="1600"/>
              <a:t>The problem is as follows: We have an agent and a reward, with many hurdles in between. The agent is supposed to find the best possible path to reach the reward. The following problem explains the problem more easily.</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834BC3E5-4A64-40AF-BDFE-F05D2BA5E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428359"/>
            <a:ext cx="6101080" cy="3650437"/>
          </a:xfrm>
          <a:prstGeom prst="rect">
            <a:avLst/>
          </a:prstGeom>
        </p:spPr>
      </p:pic>
      <p:sp>
        <p:nvSpPr>
          <p:cNvPr id="2" name="Footer Placeholder 1">
            <a:extLst>
              <a:ext uri="{FF2B5EF4-FFF2-40B4-BE49-F238E27FC236}">
                <a16:creationId xmlns:a16="http://schemas.microsoft.com/office/drawing/2014/main" id="{9D438697-D811-D321-2784-CF63CE4CD57E}"/>
              </a:ext>
            </a:extLst>
          </p:cNvPr>
          <p:cNvSpPr>
            <a:spLocks noGrp="1"/>
          </p:cNvSpPr>
          <p:nvPr>
            <p:ph type="ftr" sz="quarter" idx="11"/>
          </p:nvPr>
        </p:nvSpPr>
        <p:spPr>
          <a:xfrm>
            <a:off x="1371600" y="6370389"/>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FDF77A1B-7278-F95C-D232-22BCB2F14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D83185-A0C0-4CCF-99F2-CD45773085C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211</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97402448-E6ED-422F-A075-29362EDAF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5410"/>
            <a:ext cx="7543800" cy="4149090"/>
          </a:xfrm>
          <a:prstGeom prst="rect">
            <a:avLst/>
          </a:prstGeom>
        </p:spPr>
      </p:pic>
      <p:sp>
        <p:nvSpPr>
          <p:cNvPr id="2" name="Footer Placeholder 1">
            <a:extLst>
              <a:ext uri="{FF2B5EF4-FFF2-40B4-BE49-F238E27FC236}">
                <a16:creationId xmlns:a16="http://schemas.microsoft.com/office/drawing/2014/main" id="{4026FB42-0A8B-7945-338F-B55C59300702}"/>
              </a:ext>
            </a:extLst>
          </p:cNvPr>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738F985A-1B1A-5B8F-DAD1-356F93D03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106300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BA409F-B9F1-423B-835A-4794A9F96565}"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588B4A07-4C67-43D3-B441-E958EF11C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1344900"/>
            <a:ext cx="5410200" cy="4283075"/>
          </a:xfrm>
          <a:prstGeom prst="rect">
            <a:avLst/>
          </a:prstGeom>
        </p:spPr>
      </p:pic>
      <p:sp>
        <p:nvSpPr>
          <p:cNvPr id="2" name="Footer Placeholder 1">
            <a:extLst>
              <a:ext uri="{FF2B5EF4-FFF2-40B4-BE49-F238E27FC236}">
                <a16:creationId xmlns:a16="http://schemas.microsoft.com/office/drawing/2014/main" id="{33C0A195-2818-D185-EC7A-42DCC954F72E}"/>
              </a:ext>
            </a:extLst>
          </p:cNvPr>
          <p:cNvSpPr>
            <a:spLocks noGrp="1"/>
          </p:cNvSpPr>
          <p:nvPr>
            <p:ph type="ftr" sz="quarter" idx="11"/>
          </p:nvPr>
        </p:nvSpPr>
        <p:spPr>
          <a:xfrm>
            <a:off x="1371600" y="6338711"/>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8EA51808-94DC-BD9D-E860-255944444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544593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992581-166D-4BC8-85BE-5549F12BDD7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118497A4-FD3E-46E7-80EA-D73C46D70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1060320"/>
            <a:ext cx="5791199" cy="5109201"/>
          </a:xfrm>
          <a:prstGeom prst="rect">
            <a:avLst/>
          </a:prstGeom>
        </p:spPr>
      </p:pic>
      <p:sp>
        <p:nvSpPr>
          <p:cNvPr id="2" name="Footer Placeholder 1">
            <a:extLst>
              <a:ext uri="{FF2B5EF4-FFF2-40B4-BE49-F238E27FC236}">
                <a16:creationId xmlns:a16="http://schemas.microsoft.com/office/drawing/2014/main" id="{A0A064B5-1893-395C-084A-DD5636667018}"/>
              </a:ext>
            </a:extLst>
          </p:cNvPr>
          <p:cNvSpPr>
            <a:spLocks noGrp="1"/>
          </p:cNvSpPr>
          <p:nvPr>
            <p:ph type="ftr" sz="quarter" idx="11"/>
          </p:nvPr>
        </p:nvSpPr>
        <p:spPr>
          <a:xfrm>
            <a:off x="1219200" y="6356350"/>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FE1D324D-B558-77FC-E43F-B0D433496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917427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E1CDC7-A2B4-47C9-92F8-2A98F599931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214</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AE0E7B44-DE79-4206-8314-F15F23B9B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097706"/>
            <a:ext cx="5715000" cy="4995630"/>
          </a:xfrm>
          <a:prstGeom prst="rect">
            <a:avLst/>
          </a:prstGeom>
        </p:spPr>
      </p:pic>
      <p:sp>
        <p:nvSpPr>
          <p:cNvPr id="2" name="Footer Placeholder 1">
            <a:extLst>
              <a:ext uri="{FF2B5EF4-FFF2-40B4-BE49-F238E27FC236}">
                <a16:creationId xmlns:a16="http://schemas.microsoft.com/office/drawing/2014/main" id="{5B22726C-FA38-04FC-4D6D-3B6F1EA43CBB}"/>
              </a:ext>
            </a:extLst>
          </p:cNvPr>
          <p:cNvSpPr>
            <a:spLocks noGrp="1"/>
          </p:cNvSpPr>
          <p:nvPr>
            <p:ph type="ftr" sz="quarter" idx="11"/>
          </p:nvPr>
        </p:nvSpPr>
        <p:spPr>
          <a:xfrm>
            <a:off x="1219200" y="6396607"/>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919B5A57-3334-FE71-9B0B-EBAD37050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718936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DEC7B7-59D6-4FF4-93BF-4B798A0FF2D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215</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11" name="Picture 10">
            <a:extLst>
              <a:ext uri="{FF2B5EF4-FFF2-40B4-BE49-F238E27FC236}">
                <a16:creationId xmlns:a16="http://schemas.microsoft.com/office/drawing/2014/main" id="{2EA656A2-2092-4C85-A1AA-998CB4BED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35050"/>
            <a:ext cx="8352129" cy="4702776"/>
          </a:xfrm>
          <a:prstGeom prst="rect">
            <a:avLst/>
          </a:prstGeom>
        </p:spPr>
      </p:pic>
      <p:sp>
        <p:nvSpPr>
          <p:cNvPr id="2" name="Footer Placeholder 1">
            <a:extLst>
              <a:ext uri="{FF2B5EF4-FFF2-40B4-BE49-F238E27FC236}">
                <a16:creationId xmlns:a16="http://schemas.microsoft.com/office/drawing/2014/main" id="{ACC3C306-A227-8187-C426-4C70DE5E4ECB}"/>
              </a:ext>
            </a:extLst>
          </p:cNvPr>
          <p:cNvSpPr>
            <a:spLocks noGrp="1"/>
          </p:cNvSpPr>
          <p:nvPr>
            <p:ph type="ftr" sz="quarter" idx="11"/>
          </p:nvPr>
        </p:nvSpPr>
        <p:spPr>
          <a:xfrm>
            <a:off x="1219200" y="6356349"/>
            <a:ext cx="7315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D3E61780-4EA5-814F-C9A0-0B0169F1F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5009118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D4EF7C-ABF6-4E0E-98B1-85E2D330F99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216</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FDB2F810-567A-4BF0-9699-9CA0FD582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67" y="1483230"/>
            <a:ext cx="8870496" cy="3926970"/>
          </a:xfrm>
          <a:prstGeom prst="rect">
            <a:avLst/>
          </a:prstGeom>
        </p:spPr>
      </p:pic>
      <p:sp>
        <p:nvSpPr>
          <p:cNvPr id="2" name="Footer Placeholder 1">
            <a:extLst>
              <a:ext uri="{FF2B5EF4-FFF2-40B4-BE49-F238E27FC236}">
                <a16:creationId xmlns:a16="http://schemas.microsoft.com/office/drawing/2014/main" id="{11C348E6-5344-487C-8A78-B568642C4370}"/>
              </a:ext>
            </a:extLst>
          </p:cNvPr>
          <p:cNvSpPr>
            <a:spLocks noGrp="1"/>
          </p:cNvSpPr>
          <p:nvPr>
            <p:ph type="ftr" sz="quarter" idx="11"/>
          </p:nvPr>
        </p:nvSpPr>
        <p:spPr>
          <a:xfrm>
            <a:off x="1219200" y="6356350"/>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957A7188-59A7-86DE-4C98-6622D7E5D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2637546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EBCE33-8895-46A0-9EF5-A01017320C2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217</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400" b="1"/>
              <a:t>Main points in Reinforcement learning –</a:t>
            </a:r>
            <a:endParaRPr lang="en-US" sz="2400"/>
          </a:p>
          <a:p>
            <a:pPr algn="just"/>
            <a:endParaRPr lang="en-US" sz="2400"/>
          </a:p>
          <a:p>
            <a:pPr algn="just"/>
            <a:r>
              <a:rPr lang="en-US" sz="2400" b="1"/>
              <a:t>Input:</a:t>
            </a:r>
            <a:r>
              <a:rPr lang="en-US" sz="2400"/>
              <a:t> The input should be an initial state from which the model will start</a:t>
            </a:r>
          </a:p>
          <a:p>
            <a:pPr algn="just"/>
            <a:r>
              <a:rPr lang="en-US" sz="2400" b="1"/>
              <a:t>Output:</a:t>
            </a:r>
            <a:r>
              <a:rPr lang="en-US" sz="2400"/>
              <a:t> There are many possible output as there are variety of solution to a particular problem</a:t>
            </a:r>
          </a:p>
          <a:p>
            <a:pPr algn="just"/>
            <a:r>
              <a:rPr lang="en-US" sz="2400" b="1"/>
              <a:t>Training:</a:t>
            </a:r>
            <a:r>
              <a:rPr lang="en-US" sz="2400"/>
              <a:t> The training is based upon the input, The model will return a state and the user will decide to reward or punish the model based on its output.</a:t>
            </a:r>
          </a:p>
          <a:p>
            <a:pPr algn="just"/>
            <a:r>
              <a:rPr lang="en-US" sz="2400"/>
              <a:t>The model keeps continues to learn.</a:t>
            </a:r>
          </a:p>
          <a:p>
            <a:pPr algn="just"/>
            <a:r>
              <a:rPr lang="en-US" sz="2400"/>
              <a:t>The best solution is decided based on the maximum reward.</a:t>
            </a:r>
          </a:p>
          <a:p>
            <a:pPr marL="355600" algn="just">
              <a:lnSpc>
                <a:spcPct val="150000"/>
              </a:lnSpc>
              <a:spcBef>
                <a:spcPts val="95"/>
              </a:spcBef>
              <a:buClr>
                <a:schemeClr val="tx1"/>
              </a:buClr>
              <a:buSzPct val="93181"/>
              <a:tabLst>
                <a:tab pos="286385" algn="l"/>
                <a:tab pos="287020" algn="l"/>
              </a:tabLst>
            </a:pPr>
            <a:endParaRPr lang="en-US" sz="2400"/>
          </a:p>
          <a:p>
            <a:pPr marL="355600" algn="just">
              <a:lnSpc>
                <a:spcPct val="150000"/>
              </a:lnSpc>
              <a:spcBef>
                <a:spcPts val="95"/>
              </a:spcBef>
              <a:buClr>
                <a:schemeClr val="tx1"/>
              </a:buClr>
              <a:buSzPct val="93181"/>
              <a:tabLst>
                <a:tab pos="286385" algn="l"/>
                <a:tab pos="287020" algn="l"/>
              </a:tabLst>
            </a:pPr>
            <a:endParaRPr lang="en-US" sz="2200"/>
          </a:p>
          <a:p>
            <a:pPr marL="287020" indent="-274320" algn="just">
              <a:lnSpc>
                <a:spcPct val="150000"/>
              </a:lnSpc>
              <a:spcBef>
                <a:spcPts val="95"/>
              </a:spcBef>
              <a:buClr>
                <a:schemeClr val="tx1"/>
              </a:buClr>
              <a:buSzPct val="93181"/>
              <a:tabLst>
                <a:tab pos="286385" algn="l"/>
                <a:tab pos="287020" algn="l"/>
              </a:tabLst>
            </a:pPr>
            <a:endParaRPr lang="en-US" sz="2200"/>
          </a:p>
          <a:p>
            <a:pPr marL="287020" indent="-274320" algn="just">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6DF25B58-2739-A0D8-1100-336A8D09396C}"/>
              </a:ext>
            </a:extLst>
          </p:cNvPr>
          <p:cNvSpPr>
            <a:spLocks noGrp="1"/>
          </p:cNvSpPr>
          <p:nvPr>
            <p:ph type="ftr" sz="quarter" idx="11"/>
          </p:nvPr>
        </p:nvSpPr>
        <p:spPr>
          <a:xfrm>
            <a:off x="914400" y="6393854"/>
            <a:ext cx="7772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7315874B-928A-DE65-3932-A836388DB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D004B9-C397-4462-816B-25F6940E4C9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graphicFrame>
        <p:nvGraphicFramePr>
          <p:cNvPr id="2" name="Table 1"/>
          <p:cNvGraphicFramePr>
            <a:graphicFrameLocks noGrp="1"/>
          </p:cNvGraphicFramePr>
          <p:nvPr>
            <p:extLst>
              <p:ext uri="{D42A27DB-BD31-4B8C-83A1-F6EECF244321}">
                <p14:modId xmlns:p14="http://schemas.microsoft.com/office/powerpoint/2010/main" val="1586539653"/>
              </p:ext>
            </p:extLst>
          </p:nvPr>
        </p:nvGraphicFramePr>
        <p:xfrm>
          <a:off x="304800" y="1600200"/>
          <a:ext cx="8229600" cy="434340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504145">
                <a:tc>
                  <a:txBody>
                    <a:bodyPr/>
                    <a:lstStyle/>
                    <a:p>
                      <a:pPr algn="ctr"/>
                      <a:r>
                        <a:rPr lang="en-US">
                          <a:effectLst/>
                        </a:rPr>
                        <a:t>Reinforcement learning</a:t>
                      </a:r>
                    </a:p>
                  </a:txBody>
                  <a:tcPr marL="60960" marR="60960" marT="60960" marB="60960" anchor="ctr">
                    <a:lnL>
                      <a:noFill/>
                    </a:lnL>
                    <a:lnR>
                      <a:noFill/>
                    </a:lnR>
                    <a:lnT>
                      <a:noFill/>
                    </a:lnT>
                    <a:lnB>
                      <a:noFill/>
                    </a:lnB>
                    <a:solidFill>
                      <a:srgbClr val="4CB96B"/>
                    </a:solidFill>
                  </a:tcPr>
                </a:tc>
                <a:tc>
                  <a:txBody>
                    <a:bodyPr/>
                    <a:lstStyle/>
                    <a:p>
                      <a:pPr algn="ctr"/>
                      <a:r>
                        <a:rPr lang="en-US">
                          <a:effectLst/>
                        </a:rPr>
                        <a:t>Supervised learning</a:t>
                      </a:r>
                    </a:p>
                  </a:txBody>
                  <a:tcPr marL="60960" marR="60960" marT="60960" marB="60960" anchor="ctr">
                    <a:lnL>
                      <a:noFill/>
                    </a:lnL>
                    <a:lnR>
                      <a:noFill/>
                    </a:lnR>
                    <a:lnT>
                      <a:noFill/>
                    </a:lnT>
                    <a:lnB>
                      <a:noFill/>
                    </a:lnB>
                    <a:solidFill>
                      <a:srgbClr val="4CB96B"/>
                    </a:solidFill>
                  </a:tcPr>
                </a:tc>
                <a:extLst>
                  <a:ext uri="{0D108BD9-81ED-4DB2-BD59-A6C34878D82A}">
                    <a16:rowId xmlns:a16="http://schemas.microsoft.com/office/drawing/2014/main" val="10000"/>
                  </a:ext>
                </a:extLst>
              </a:tr>
              <a:tr h="2210480">
                <a:tc>
                  <a:txBody>
                    <a:bodyPr/>
                    <a:lstStyle/>
                    <a:p>
                      <a:pPr algn="l"/>
                      <a:r>
                        <a:rPr lang="en-US">
                          <a:effectLst/>
                        </a:rPr>
                        <a:t>Reinforcement learning is all about making decisions sequentially. In simple words we can say that the output depends on the state of the current input and the next input depends on the output of the previous input</a:t>
                      </a:r>
                    </a:p>
                  </a:txBody>
                  <a:tcPr anchor="ctr">
                    <a:lnL>
                      <a:noFill/>
                    </a:lnL>
                    <a:lnR>
                      <a:noFill/>
                    </a:lnR>
                    <a:lnT>
                      <a:noFill/>
                    </a:lnT>
                    <a:lnB>
                      <a:noFill/>
                    </a:lnB>
                  </a:tcPr>
                </a:tc>
                <a:tc>
                  <a:txBody>
                    <a:bodyPr/>
                    <a:lstStyle/>
                    <a:p>
                      <a:pPr algn="l"/>
                      <a:r>
                        <a:rPr lang="en-US">
                          <a:effectLst/>
                        </a:rPr>
                        <a:t>In Supervised learning the decision is made on the initial input or the input given at the start</a:t>
                      </a:r>
                    </a:p>
                  </a:txBody>
                  <a:tcPr anchor="ctr">
                    <a:lnL>
                      <a:noFill/>
                    </a:lnL>
                    <a:lnR>
                      <a:noFill/>
                    </a:lnR>
                    <a:lnT>
                      <a:noFill/>
                    </a:lnT>
                    <a:lnB>
                      <a:noFill/>
                    </a:lnB>
                  </a:tcPr>
                </a:tc>
                <a:extLst>
                  <a:ext uri="{0D108BD9-81ED-4DB2-BD59-A6C34878D82A}">
                    <a16:rowId xmlns:a16="http://schemas.microsoft.com/office/drawing/2014/main" val="10001"/>
                  </a:ext>
                </a:extLst>
              </a:tr>
              <a:tr h="1163411">
                <a:tc>
                  <a:txBody>
                    <a:bodyPr/>
                    <a:lstStyle/>
                    <a:p>
                      <a:r>
                        <a:rPr lang="en-US"/>
                        <a:t>In Reinforcement learning decision is dependent, So we give labels to sequences of dependent decisions</a:t>
                      </a:r>
                    </a:p>
                  </a:txBody>
                  <a:tcPr anchor="ctr">
                    <a:lnL>
                      <a:noFill/>
                    </a:lnL>
                    <a:lnR>
                      <a:noFill/>
                    </a:lnR>
                    <a:lnT>
                      <a:noFill/>
                    </a:lnT>
                    <a:lnB>
                      <a:noFill/>
                    </a:lnB>
                  </a:tcPr>
                </a:tc>
                <a:tc>
                  <a:txBody>
                    <a:bodyPr/>
                    <a:lstStyle/>
                    <a:p>
                      <a:r>
                        <a:rPr lang="en-US"/>
                        <a:t>Supervised learning the decisions are independent of each other so labels are given to each decision.</a:t>
                      </a:r>
                    </a:p>
                  </a:txBody>
                  <a:tcPr anchor="ctr">
                    <a:lnL>
                      <a:noFill/>
                    </a:lnL>
                    <a:lnR>
                      <a:noFill/>
                    </a:lnR>
                    <a:lnT>
                      <a:noFill/>
                    </a:lnT>
                    <a:lnB>
                      <a:noFill/>
                    </a:lnB>
                  </a:tcPr>
                </a:tc>
                <a:extLst>
                  <a:ext uri="{0D108BD9-81ED-4DB2-BD59-A6C34878D82A}">
                    <a16:rowId xmlns:a16="http://schemas.microsoft.com/office/drawing/2014/main" val="10002"/>
                  </a:ext>
                </a:extLst>
              </a:tr>
              <a:tr h="465364">
                <a:tc>
                  <a:txBody>
                    <a:bodyPr/>
                    <a:lstStyle/>
                    <a:p>
                      <a:pPr algn="l"/>
                      <a:r>
                        <a:rPr lang="en-US">
                          <a:effectLst/>
                        </a:rPr>
                        <a:t>Example: Chess game </a:t>
                      </a:r>
                    </a:p>
                  </a:txBody>
                  <a:tcPr anchor="ctr">
                    <a:lnL>
                      <a:noFill/>
                    </a:lnL>
                    <a:lnR>
                      <a:noFill/>
                    </a:lnR>
                    <a:lnT>
                      <a:noFill/>
                    </a:lnT>
                    <a:lnB>
                      <a:noFill/>
                    </a:lnB>
                  </a:tcPr>
                </a:tc>
                <a:tc>
                  <a:txBody>
                    <a:bodyPr/>
                    <a:lstStyle/>
                    <a:p>
                      <a:pPr algn="l"/>
                      <a:r>
                        <a:rPr lang="en-US">
                          <a:effectLst/>
                        </a:rPr>
                        <a:t>Example: Object recognition</a:t>
                      </a:r>
                    </a:p>
                  </a:txBody>
                  <a:tcPr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3" name="Footer Placeholder 2">
            <a:extLst>
              <a:ext uri="{FF2B5EF4-FFF2-40B4-BE49-F238E27FC236}">
                <a16:creationId xmlns:a16="http://schemas.microsoft.com/office/drawing/2014/main" id="{26F3CB36-B800-D60A-DF16-7F56AEEF2498}"/>
              </a:ext>
            </a:extLst>
          </p:cNvPr>
          <p:cNvSpPr>
            <a:spLocks noGrp="1"/>
          </p:cNvSpPr>
          <p:nvPr>
            <p:ph type="ftr" sz="quarter" idx="11"/>
          </p:nvPr>
        </p:nvSpPr>
        <p:spPr>
          <a:xfrm>
            <a:off x="1219200" y="6409640"/>
            <a:ext cx="7315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2F51451F-01A6-E183-E54E-26C6AEF82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9A4E93-CA22-4F28-9EE2-443F0130A3A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219</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marL="0" indent="0">
              <a:buNone/>
            </a:pPr>
            <a:r>
              <a:rPr lang="en-US" sz="2400" b="1"/>
              <a:t>Various Practical applications of Reinforcement Learning –</a:t>
            </a:r>
            <a:endParaRPr lang="en-US" sz="2400"/>
          </a:p>
          <a:p>
            <a:r>
              <a:rPr lang="en-US" sz="2400"/>
              <a:t>RL can be used in robotics for industrial automation.</a:t>
            </a:r>
          </a:p>
          <a:p>
            <a:r>
              <a:rPr lang="en-US" sz="2400"/>
              <a:t>RL can be used in machine learning and data processing</a:t>
            </a:r>
          </a:p>
          <a:p>
            <a:r>
              <a:rPr lang="en-US" sz="2400"/>
              <a:t>RL can be used to create training systems that provide custom instruction and materials according to the requirement of students.</a:t>
            </a:r>
          </a:p>
          <a:p>
            <a:pPr marL="0" indent="0">
              <a:buNone/>
            </a:pPr>
            <a:endParaRPr lang="en-US" sz="2400"/>
          </a:p>
          <a:p>
            <a:pPr marL="0" indent="0">
              <a:buNone/>
            </a:pPr>
            <a:r>
              <a:rPr lang="en-US" sz="2400" b="1"/>
              <a:t>RL can be used in large environments in the following situations:</a:t>
            </a:r>
          </a:p>
          <a:p>
            <a:r>
              <a:rPr lang="en-US" sz="2400"/>
              <a:t>A model of the environment is known, but an analytic solution is not available;</a:t>
            </a:r>
          </a:p>
          <a:p>
            <a:r>
              <a:rPr lang="en-US" sz="2400"/>
              <a:t>Only a simulation model of the environment is given (the subject of simulation-based optimization)</a:t>
            </a:r>
          </a:p>
          <a:p>
            <a:r>
              <a:rPr lang="en-US" sz="2400"/>
              <a:t>The only way to collect information about the environment is to interact with it.</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9DCBEA9C-5F84-E915-1A6A-162C9BA01DEA}"/>
              </a:ext>
            </a:extLst>
          </p:cNvPr>
          <p:cNvSpPr>
            <a:spLocks noGrp="1"/>
          </p:cNvSpPr>
          <p:nvPr>
            <p:ph type="ftr" sz="quarter" idx="11"/>
          </p:nvPr>
        </p:nvSpPr>
        <p:spPr>
          <a:xfrm>
            <a:off x="1219200" y="6356350"/>
            <a:ext cx="71628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6E146A3B-2FD1-3A51-429D-563635810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5A8C7D2C-86FA-4DBA-836F-DC57C48FED91}" type="datetime1">
              <a:rPr lang="en-US" smtClean="0"/>
              <a:t>2/14/2024</a:t>
            </a:fld>
            <a:endParaRPr lang="en-US"/>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905000" y="6356350"/>
            <a:ext cx="5943600" cy="365125"/>
          </a:xfrm>
        </p:spPr>
        <p:txBody>
          <a:bodyPr/>
          <a:lstStyle/>
          <a:p>
            <a:r>
              <a:rPr lang="en-US" dirty="0"/>
              <a:t> Dr. Roop Singh      ACSML0601     Machine Learning     Unit 1</a:t>
            </a:r>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a:ln>
                  <a:noFill/>
                </a:ln>
                <a:solidFill>
                  <a:schemeClr val="dk1"/>
                </a:solidFill>
                <a:effectLst/>
                <a:uLnTx/>
                <a:uFillTx/>
                <a:latin typeface="+mn-lt"/>
                <a:ea typeface="+mn-ea"/>
                <a:cs typeface="+mn-cs"/>
              </a:rPr>
              <a:t>Lecture Plan </a:t>
            </a:r>
          </a:p>
        </p:txBody>
      </p:sp>
      <p:pic>
        <p:nvPicPr>
          <p:cNvPr id="7" name="Picture 6">
            <a:extLst>
              <a:ext uri="{FF2B5EF4-FFF2-40B4-BE49-F238E27FC236}">
                <a16:creationId xmlns:a16="http://schemas.microsoft.com/office/drawing/2014/main" id="{199335D9-5A98-46FC-B9EA-92C9B86C3CA2}"/>
              </a:ext>
            </a:extLst>
          </p:cNvPr>
          <p:cNvPicPr>
            <a:picLocks noChangeAspect="1"/>
          </p:cNvPicPr>
          <p:nvPr/>
        </p:nvPicPr>
        <p:blipFill>
          <a:blip r:embed="rId2"/>
          <a:stretch>
            <a:fillRect/>
          </a:stretch>
        </p:blipFill>
        <p:spPr>
          <a:xfrm>
            <a:off x="762000" y="1066799"/>
            <a:ext cx="7924800" cy="5029201"/>
          </a:xfrm>
          <a:prstGeom prst="rect">
            <a:avLst/>
          </a:prstGeom>
        </p:spPr>
      </p:pic>
      <p:pic>
        <p:nvPicPr>
          <p:cNvPr id="2" name="Picture 1">
            <a:extLst>
              <a:ext uri="{FF2B5EF4-FFF2-40B4-BE49-F238E27FC236}">
                <a16:creationId xmlns:a16="http://schemas.microsoft.com/office/drawing/2014/main" id="{DF7AA4B4-7730-6BA3-E233-135644359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0568835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2EF6F2-BF79-4CCB-AC70-459CD5EF29E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77500" lnSpcReduction="20000"/>
          </a:bodyPr>
          <a:lstStyle/>
          <a:p>
            <a:pPr marL="0" indent="0">
              <a:buNone/>
            </a:pPr>
            <a:r>
              <a:rPr lang="en-US" sz="2800" b="1"/>
              <a:t>Decision Tree :</a:t>
            </a:r>
          </a:p>
          <a:p>
            <a:pPr marL="355600" algn="just">
              <a:lnSpc>
                <a:spcPct val="150000"/>
              </a:lnSpc>
              <a:spcBef>
                <a:spcPts val="95"/>
              </a:spcBef>
              <a:buClr>
                <a:schemeClr val="tx1"/>
              </a:buClr>
              <a:buSzPct val="93181"/>
              <a:tabLst>
                <a:tab pos="286385" algn="l"/>
                <a:tab pos="287020" algn="l"/>
              </a:tabLst>
            </a:pPr>
            <a:r>
              <a:rPr lang="en-US" sz="2400"/>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a:t>
            </a:r>
          </a:p>
          <a:p>
            <a:pPr marL="355600" algn="just">
              <a:lnSpc>
                <a:spcPct val="150000"/>
              </a:lnSpc>
              <a:spcBef>
                <a:spcPts val="95"/>
              </a:spcBef>
              <a:buClr>
                <a:schemeClr val="tx1"/>
              </a:buClr>
              <a:buSzPct val="93181"/>
              <a:tabLst>
                <a:tab pos="286385" algn="l"/>
                <a:tab pos="287020" algn="l"/>
              </a:tabLst>
            </a:pPr>
            <a:r>
              <a:rPr lang="en-US" sz="2400"/>
              <a:t>In a Decision tree, there are two nodes, which are the Decision Node and Leaf Node. Decision nodes are used to make any decision and have multiple branches, whereas Leaf nodes are the output of those decisions and do not contain any further branches.</a:t>
            </a:r>
          </a:p>
          <a:p>
            <a:pPr marL="355600" algn="just">
              <a:lnSpc>
                <a:spcPct val="150000"/>
              </a:lnSpc>
              <a:spcBef>
                <a:spcPts val="95"/>
              </a:spcBef>
              <a:buClr>
                <a:schemeClr val="tx1"/>
              </a:buClr>
              <a:buSzPct val="93181"/>
              <a:tabLst>
                <a:tab pos="286385" algn="l"/>
                <a:tab pos="287020" algn="l"/>
              </a:tabLst>
            </a:pPr>
            <a:r>
              <a:rPr lang="en-US" sz="2400"/>
              <a:t>The decisions or the test are performed on the basis of features of the given dataset.</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011D98AF-719C-745C-8AD1-4CF95521AE45}"/>
              </a:ext>
            </a:extLst>
          </p:cNvPr>
          <p:cNvSpPr>
            <a:spLocks noGrp="1"/>
          </p:cNvSpPr>
          <p:nvPr>
            <p:ph type="ftr" sz="quarter" idx="11"/>
          </p:nvPr>
        </p:nvSpPr>
        <p:spPr>
          <a:xfrm>
            <a:off x="1219200" y="6356349"/>
            <a:ext cx="71628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81B8E3CF-2727-1630-0CB5-191C1B34C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563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39C6CF-0491-42F7-AEC3-C1D898AE500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marL="355600" algn="just">
              <a:lnSpc>
                <a:spcPct val="150000"/>
              </a:lnSpc>
              <a:spcBef>
                <a:spcPts val="95"/>
              </a:spcBef>
              <a:buClr>
                <a:schemeClr val="tx1"/>
              </a:buClr>
              <a:buSzPct val="93181"/>
              <a:tabLst>
                <a:tab pos="286385" algn="l"/>
                <a:tab pos="287020" algn="l"/>
              </a:tabLst>
            </a:pPr>
            <a:r>
              <a:rPr lang="en-US" sz="2400"/>
              <a:t>It is a graphical representation for getting all the possible solutions to a problem/decision based on given conditions.</a:t>
            </a:r>
          </a:p>
          <a:p>
            <a:pPr marL="355600" algn="just">
              <a:lnSpc>
                <a:spcPct val="150000"/>
              </a:lnSpc>
              <a:spcBef>
                <a:spcPts val="95"/>
              </a:spcBef>
              <a:buClr>
                <a:schemeClr val="tx1"/>
              </a:buClr>
              <a:buSzPct val="93181"/>
              <a:tabLst>
                <a:tab pos="286385" algn="l"/>
                <a:tab pos="287020" algn="l"/>
              </a:tabLst>
            </a:pPr>
            <a:r>
              <a:rPr lang="en-US" sz="2400"/>
              <a:t>It is called a decision tree because, similar to a tree, it starts with the root node, which expands on further branches and constructs a tree-like structure.</a:t>
            </a:r>
          </a:p>
          <a:p>
            <a:pPr marL="355600" algn="just">
              <a:lnSpc>
                <a:spcPct val="150000"/>
              </a:lnSpc>
              <a:spcBef>
                <a:spcPts val="95"/>
              </a:spcBef>
              <a:buClr>
                <a:schemeClr val="tx1"/>
              </a:buClr>
              <a:buSzPct val="93181"/>
              <a:tabLst>
                <a:tab pos="286385" algn="l"/>
                <a:tab pos="287020" algn="l"/>
              </a:tabLst>
            </a:pPr>
            <a:r>
              <a:rPr lang="en-US" sz="2400"/>
              <a:t>In order to build a tree, we use the CART algorithm, which stands for Classification and Regression Tree algorithm.</a:t>
            </a:r>
          </a:p>
          <a:p>
            <a:pPr marL="355600" algn="just">
              <a:lnSpc>
                <a:spcPct val="150000"/>
              </a:lnSpc>
              <a:spcBef>
                <a:spcPts val="95"/>
              </a:spcBef>
              <a:buClr>
                <a:schemeClr val="tx1"/>
              </a:buClr>
              <a:buSzPct val="93181"/>
              <a:tabLst>
                <a:tab pos="286385" algn="l"/>
                <a:tab pos="287020" algn="l"/>
              </a:tabLst>
            </a:pPr>
            <a:r>
              <a:rPr lang="en-US" sz="2400"/>
              <a:t>A decision tree simply asks a question, and based on the answer (Yes/No), it further split the tree into subtrees. </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9466F538-8C57-4DEE-13B2-9F13FEF3FF53}"/>
              </a:ext>
            </a:extLst>
          </p:cNvPr>
          <p:cNvSpPr>
            <a:spLocks noGrp="1"/>
          </p:cNvSpPr>
          <p:nvPr>
            <p:ph type="ftr" sz="quarter" idx="11"/>
          </p:nvPr>
        </p:nvSpPr>
        <p:spPr>
          <a:xfrm>
            <a:off x="1219200" y="6383313"/>
            <a:ext cx="71628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229F15CD-FDE8-CC54-9EF9-826E71292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1825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75ED80-2DCB-4171-ADAE-5BB2676991B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FBD6CC8F-425C-481F-9547-7C36403C4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185356"/>
            <a:ext cx="7124700" cy="4749800"/>
          </a:xfrm>
          <a:prstGeom prst="rect">
            <a:avLst/>
          </a:prstGeom>
        </p:spPr>
      </p:pic>
      <p:sp>
        <p:nvSpPr>
          <p:cNvPr id="2" name="Footer Placeholder 1">
            <a:extLst>
              <a:ext uri="{FF2B5EF4-FFF2-40B4-BE49-F238E27FC236}">
                <a16:creationId xmlns:a16="http://schemas.microsoft.com/office/drawing/2014/main" id="{C92877E6-22E3-E3ED-58B2-8066577EB5BE}"/>
              </a:ext>
            </a:extLst>
          </p:cNvPr>
          <p:cNvSpPr>
            <a:spLocks noGrp="1"/>
          </p:cNvSpPr>
          <p:nvPr>
            <p:ph type="ftr" sz="quarter" idx="11"/>
          </p:nvPr>
        </p:nvSpPr>
        <p:spPr>
          <a:xfrm>
            <a:off x="1143000" y="6394478"/>
            <a:ext cx="7543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9A5AFFF2-A10E-8556-DC95-3A3D6B82A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581820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2312C4-2730-4015-A8E3-377B0F0E65C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E92153E4-7CAE-4607-B7FF-97CFD0A92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8121"/>
            <a:ext cx="9144000" cy="5881758"/>
          </a:xfrm>
          <a:prstGeom prst="rect">
            <a:avLst/>
          </a:prstGeom>
        </p:spPr>
      </p:pic>
      <p:sp>
        <p:nvSpPr>
          <p:cNvPr id="2" name="Footer Placeholder 1">
            <a:extLst>
              <a:ext uri="{FF2B5EF4-FFF2-40B4-BE49-F238E27FC236}">
                <a16:creationId xmlns:a16="http://schemas.microsoft.com/office/drawing/2014/main" id="{17A15322-3470-28CD-4B0A-4E3B054033B5}"/>
              </a:ext>
            </a:extLst>
          </p:cNvPr>
          <p:cNvSpPr>
            <a:spLocks noGrp="1"/>
          </p:cNvSpPr>
          <p:nvPr>
            <p:ph type="ftr" sz="quarter" idx="11"/>
          </p:nvPr>
        </p:nvSpPr>
        <p:spPr>
          <a:xfrm>
            <a:off x="1143000" y="6379494"/>
            <a:ext cx="7391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2FCFF3F9-BB4C-2D90-E9CC-D0CC385D7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8905550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D2CBFF-1AEC-42E6-8850-C514491879FC}"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12" name="Picture 11">
            <a:extLst>
              <a:ext uri="{FF2B5EF4-FFF2-40B4-BE49-F238E27FC236}">
                <a16:creationId xmlns:a16="http://schemas.microsoft.com/office/drawing/2014/main" id="{9185F6FE-516B-4325-A0B2-D0B9B0EFB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11" y="1070480"/>
            <a:ext cx="8328269" cy="4763076"/>
          </a:xfrm>
          <a:prstGeom prst="rect">
            <a:avLst/>
          </a:prstGeom>
        </p:spPr>
      </p:pic>
      <p:sp>
        <p:nvSpPr>
          <p:cNvPr id="2" name="Footer Placeholder 1">
            <a:extLst>
              <a:ext uri="{FF2B5EF4-FFF2-40B4-BE49-F238E27FC236}">
                <a16:creationId xmlns:a16="http://schemas.microsoft.com/office/drawing/2014/main" id="{1767B8EB-0912-46D8-913A-EE5DFB2B6C8A}"/>
              </a:ext>
            </a:extLst>
          </p:cNvPr>
          <p:cNvSpPr>
            <a:spLocks noGrp="1"/>
          </p:cNvSpPr>
          <p:nvPr>
            <p:ph type="ftr" sz="quarter" idx="11"/>
          </p:nvPr>
        </p:nvSpPr>
        <p:spPr>
          <a:xfrm>
            <a:off x="1295400" y="6331955"/>
            <a:ext cx="719328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5E43E405-8DA3-E2B2-73E9-E98C21B26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584355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AC2B67-A9B5-4905-8014-10DFA03C0EB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85000" lnSpcReduction="20000"/>
          </a:bodyPr>
          <a:lstStyle/>
          <a:p>
            <a:pPr marL="355600">
              <a:lnSpc>
                <a:spcPct val="150000"/>
              </a:lnSpc>
              <a:spcBef>
                <a:spcPts val="95"/>
              </a:spcBef>
              <a:buClr>
                <a:schemeClr val="tx1"/>
              </a:buClr>
              <a:buSzPct val="93181"/>
              <a:tabLst>
                <a:tab pos="286385" algn="l"/>
                <a:tab pos="287020" algn="l"/>
              </a:tabLst>
            </a:pPr>
            <a:r>
              <a:rPr lang="en-US" sz="2800" b="1"/>
              <a:t>Why use Decision Trees?</a:t>
            </a:r>
          </a:p>
          <a:p>
            <a:pPr marL="355600">
              <a:lnSpc>
                <a:spcPct val="150000"/>
              </a:lnSpc>
              <a:spcBef>
                <a:spcPts val="95"/>
              </a:spcBef>
              <a:buClr>
                <a:schemeClr val="tx1"/>
              </a:buClr>
              <a:buSzPct val="93181"/>
              <a:tabLst>
                <a:tab pos="286385" algn="l"/>
                <a:tab pos="287020" algn="l"/>
              </a:tabLst>
            </a:pPr>
            <a:endParaRPr lang="en-US" sz="2400"/>
          </a:p>
          <a:p>
            <a:pPr marL="355600" algn="just">
              <a:lnSpc>
                <a:spcPct val="150000"/>
              </a:lnSpc>
              <a:spcBef>
                <a:spcPts val="95"/>
              </a:spcBef>
              <a:buClr>
                <a:schemeClr val="tx1"/>
              </a:buClr>
              <a:buSzPct val="93181"/>
              <a:tabLst>
                <a:tab pos="286385" algn="l"/>
                <a:tab pos="287020" algn="l"/>
              </a:tabLst>
            </a:pPr>
            <a:r>
              <a:rPr lang="en-US" sz="2400"/>
              <a:t>There are various algorithms in Machine learning, so choosing the best algorithm for the given dataset and problem is the main point to remember while creating a machine learning model. Below are the two reasons for using the Decision tree:</a:t>
            </a:r>
          </a:p>
          <a:p>
            <a:pPr marL="355600" algn="just">
              <a:lnSpc>
                <a:spcPct val="150000"/>
              </a:lnSpc>
              <a:spcBef>
                <a:spcPts val="95"/>
              </a:spcBef>
              <a:buClr>
                <a:schemeClr val="tx1"/>
              </a:buClr>
              <a:buSzPct val="93181"/>
              <a:tabLst>
                <a:tab pos="286385" algn="l"/>
                <a:tab pos="287020" algn="l"/>
              </a:tabLst>
            </a:pPr>
            <a:endParaRPr lang="en-US" sz="2400"/>
          </a:p>
          <a:p>
            <a:pPr marL="355600" algn="just">
              <a:lnSpc>
                <a:spcPct val="150000"/>
              </a:lnSpc>
              <a:spcBef>
                <a:spcPts val="95"/>
              </a:spcBef>
              <a:buClr>
                <a:schemeClr val="tx1"/>
              </a:buClr>
              <a:buSzPct val="93181"/>
              <a:tabLst>
                <a:tab pos="286385" algn="l"/>
                <a:tab pos="287020" algn="l"/>
              </a:tabLst>
            </a:pPr>
            <a:r>
              <a:rPr lang="en-US" sz="2400"/>
              <a:t>Decision Trees usually mimic human thinking ability while making a decision, so it is easy to understand.</a:t>
            </a:r>
          </a:p>
          <a:p>
            <a:pPr marL="355600" algn="just">
              <a:lnSpc>
                <a:spcPct val="150000"/>
              </a:lnSpc>
              <a:spcBef>
                <a:spcPts val="95"/>
              </a:spcBef>
              <a:buClr>
                <a:schemeClr val="tx1"/>
              </a:buClr>
              <a:buSzPct val="93181"/>
              <a:tabLst>
                <a:tab pos="286385" algn="l"/>
                <a:tab pos="287020" algn="l"/>
              </a:tabLst>
            </a:pPr>
            <a:r>
              <a:rPr lang="en-US" sz="2400"/>
              <a:t>The logic behind the decision tree can be easily understood because it shows a tree-like structure.</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967069BB-0302-2715-760C-32C603DA4275}"/>
              </a:ext>
            </a:extLst>
          </p:cNvPr>
          <p:cNvSpPr>
            <a:spLocks noGrp="1"/>
          </p:cNvSpPr>
          <p:nvPr>
            <p:ph type="ftr" sz="quarter" idx="11"/>
          </p:nvPr>
        </p:nvSpPr>
        <p:spPr>
          <a:xfrm>
            <a:off x="1143000" y="6356350"/>
            <a:ext cx="7315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A5281262-DCD8-B20B-DAA7-46202CA22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0918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6C7F51-34BF-498B-981F-881CFCD674B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70000" lnSpcReduction="20000"/>
          </a:bodyPr>
          <a:lstStyle/>
          <a:p>
            <a:pPr marL="355600">
              <a:lnSpc>
                <a:spcPct val="150000"/>
              </a:lnSpc>
              <a:spcBef>
                <a:spcPts val="95"/>
              </a:spcBef>
              <a:buClr>
                <a:schemeClr val="tx1"/>
              </a:buClr>
              <a:buSzPct val="93181"/>
              <a:tabLst>
                <a:tab pos="286385" algn="l"/>
                <a:tab pos="287020" algn="l"/>
              </a:tabLst>
            </a:pPr>
            <a:r>
              <a:rPr lang="en-US" sz="2900" b="1"/>
              <a:t>Decision Tree Terminologies:</a:t>
            </a:r>
          </a:p>
          <a:p>
            <a:pPr marL="355600">
              <a:lnSpc>
                <a:spcPct val="150000"/>
              </a:lnSpc>
              <a:spcBef>
                <a:spcPts val="95"/>
              </a:spcBef>
              <a:buClr>
                <a:schemeClr val="tx1"/>
              </a:buClr>
              <a:buSzPct val="93181"/>
              <a:tabLst>
                <a:tab pos="286385" algn="l"/>
                <a:tab pos="287020" algn="l"/>
              </a:tabLst>
            </a:pPr>
            <a:endParaRPr lang="en-US" sz="2600" b="1"/>
          </a:p>
          <a:p>
            <a:pPr marL="355600" algn="just">
              <a:lnSpc>
                <a:spcPct val="150000"/>
              </a:lnSpc>
              <a:spcBef>
                <a:spcPts val="95"/>
              </a:spcBef>
              <a:buClr>
                <a:schemeClr val="tx1"/>
              </a:buClr>
              <a:buSzPct val="93181"/>
              <a:tabLst>
                <a:tab pos="286385" algn="l"/>
                <a:tab pos="287020" algn="l"/>
              </a:tabLst>
            </a:pPr>
            <a:r>
              <a:rPr lang="en-US" sz="2600"/>
              <a:t>Root Node: Root node is from where the decision tree starts. It represents the entire dataset, which further gets divided into two or more homogeneous sets.</a:t>
            </a:r>
          </a:p>
          <a:p>
            <a:pPr marL="355600" algn="just">
              <a:lnSpc>
                <a:spcPct val="150000"/>
              </a:lnSpc>
              <a:spcBef>
                <a:spcPts val="95"/>
              </a:spcBef>
              <a:buClr>
                <a:schemeClr val="tx1"/>
              </a:buClr>
              <a:buSzPct val="93181"/>
              <a:tabLst>
                <a:tab pos="286385" algn="l"/>
                <a:tab pos="287020" algn="l"/>
              </a:tabLst>
            </a:pPr>
            <a:r>
              <a:rPr lang="en-US" sz="2600"/>
              <a:t>Leaf Node: Leaf nodes are the final output node, and the tree cannot be segregated further after getting a leaf node.</a:t>
            </a:r>
          </a:p>
          <a:p>
            <a:pPr marL="355600" algn="just">
              <a:lnSpc>
                <a:spcPct val="150000"/>
              </a:lnSpc>
              <a:spcBef>
                <a:spcPts val="95"/>
              </a:spcBef>
              <a:buClr>
                <a:schemeClr val="tx1"/>
              </a:buClr>
              <a:buSzPct val="93181"/>
              <a:tabLst>
                <a:tab pos="286385" algn="l"/>
                <a:tab pos="287020" algn="l"/>
              </a:tabLst>
            </a:pPr>
            <a:r>
              <a:rPr lang="en-US" sz="2600"/>
              <a:t>Splitting: Splitting is the process of dividing the decision node/root node into sub-nodes according to the given conditions.</a:t>
            </a:r>
          </a:p>
          <a:p>
            <a:pPr marL="355600" algn="just">
              <a:lnSpc>
                <a:spcPct val="150000"/>
              </a:lnSpc>
              <a:spcBef>
                <a:spcPts val="95"/>
              </a:spcBef>
              <a:buClr>
                <a:schemeClr val="tx1"/>
              </a:buClr>
              <a:buSzPct val="93181"/>
              <a:tabLst>
                <a:tab pos="286385" algn="l"/>
                <a:tab pos="287020" algn="l"/>
              </a:tabLst>
            </a:pPr>
            <a:r>
              <a:rPr lang="en-US" sz="2600"/>
              <a:t>Branch/Sub Tree: A tree formed by splitting the tree.</a:t>
            </a:r>
          </a:p>
          <a:p>
            <a:pPr marL="355600" algn="just">
              <a:lnSpc>
                <a:spcPct val="150000"/>
              </a:lnSpc>
              <a:spcBef>
                <a:spcPts val="95"/>
              </a:spcBef>
              <a:buClr>
                <a:schemeClr val="tx1"/>
              </a:buClr>
              <a:buSzPct val="93181"/>
              <a:tabLst>
                <a:tab pos="286385" algn="l"/>
                <a:tab pos="287020" algn="l"/>
              </a:tabLst>
            </a:pPr>
            <a:r>
              <a:rPr lang="en-US" sz="2600"/>
              <a:t>Pruning: Pruning is the process of removing the unwanted branches from the tree.</a:t>
            </a:r>
          </a:p>
          <a:p>
            <a:pPr marL="355600" algn="just">
              <a:lnSpc>
                <a:spcPct val="150000"/>
              </a:lnSpc>
              <a:spcBef>
                <a:spcPts val="95"/>
              </a:spcBef>
              <a:buClr>
                <a:schemeClr val="tx1"/>
              </a:buClr>
              <a:buSzPct val="93181"/>
              <a:tabLst>
                <a:tab pos="286385" algn="l"/>
                <a:tab pos="287020" algn="l"/>
              </a:tabLst>
            </a:pPr>
            <a:r>
              <a:rPr lang="en-US" sz="2600"/>
              <a:t>Parent/Child node: The root node of the tree is called the parent node, and other nodes are called the child nodes.</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DC7D0F12-30DE-BB28-8B30-36FC769BF9DB}"/>
              </a:ext>
            </a:extLst>
          </p:cNvPr>
          <p:cNvSpPr>
            <a:spLocks noGrp="1"/>
          </p:cNvSpPr>
          <p:nvPr>
            <p:ph type="ftr" sz="quarter" idx="11"/>
          </p:nvPr>
        </p:nvSpPr>
        <p:spPr>
          <a:xfrm>
            <a:off x="1219200" y="6356349"/>
            <a:ext cx="7315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17753C90-33BB-17A7-6C86-C833137F4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7156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C4278D-C0DD-40A1-A4E7-DB47D6712E3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r>
              <a:rPr lang="en-US" sz="1600" b="1"/>
              <a:t>How does the Decision Tree algorithm Work?</a:t>
            </a:r>
            <a:endParaRPr lang="en-US" sz="1600"/>
          </a:p>
          <a:p>
            <a:r>
              <a:rPr lang="en-US" sz="1600"/>
              <a:t>In a decision tree, for predicting the class of the given dataset, the algorithm starts from the root node of the tree. This algorithm compares the values of root attribute with the record (real dataset) attribute and, based on the comparison, follows the branch and jumps to the next node. </a:t>
            </a:r>
          </a:p>
          <a:p>
            <a:endParaRPr lang="en-US" sz="1600"/>
          </a:p>
          <a:p>
            <a:r>
              <a:rPr lang="en-US" sz="1600"/>
              <a:t>For the next node, the algorithm again compares the attribute value with the other sub-nodes and move further. It continues the process until it reaches the leaf node of the tree. The complete process can be better understood using the below algorithm:</a:t>
            </a:r>
          </a:p>
          <a:p>
            <a:pPr>
              <a:buFont typeface="Arial" panose="020B0604020202020204" pitchFamily="34" charset="0"/>
              <a:buChar char="•"/>
            </a:pPr>
            <a:r>
              <a:rPr lang="en-US" sz="1600" b="1"/>
              <a:t>Step-1:</a:t>
            </a:r>
            <a:r>
              <a:rPr lang="en-US" sz="1600"/>
              <a:t> Begin the tree with the root node, says S, which contains the complete dataset. </a:t>
            </a:r>
          </a:p>
          <a:p>
            <a:pPr>
              <a:buFont typeface="Arial" panose="020B0604020202020204" pitchFamily="34" charset="0"/>
              <a:buChar char="•"/>
            </a:pPr>
            <a:r>
              <a:rPr lang="en-US" sz="1600" b="1"/>
              <a:t>Step-2:</a:t>
            </a:r>
            <a:r>
              <a:rPr lang="en-US" sz="1600"/>
              <a:t> Find the best attribute in the dataset using </a:t>
            </a:r>
            <a:r>
              <a:rPr lang="en-US" sz="1600" b="1"/>
              <a:t>Attribute Selection Measure (ASM).</a:t>
            </a:r>
            <a:r>
              <a:rPr lang="en-US" sz="1600"/>
              <a:t> </a:t>
            </a:r>
          </a:p>
          <a:p>
            <a:pPr>
              <a:buFont typeface="Arial" panose="020B0604020202020204" pitchFamily="34" charset="0"/>
              <a:buChar char="•"/>
            </a:pPr>
            <a:r>
              <a:rPr lang="en-US" sz="1600" b="1"/>
              <a:t>Step-3:</a:t>
            </a:r>
            <a:r>
              <a:rPr lang="en-US" sz="1600"/>
              <a:t> Divide the S into subsets that contains possible values for the best attributes. </a:t>
            </a:r>
          </a:p>
          <a:p>
            <a:pPr>
              <a:buFont typeface="Arial" panose="020B0604020202020204" pitchFamily="34" charset="0"/>
              <a:buChar char="•"/>
            </a:pPr>
            <a:r>
              <a:rPr lang="en-US" sz="1600" b="1"/>
              <a:t>Step-4:</a:t>
            </a:r>
            <a:r>
              <a:rPr lang="en-US" sz="1600"/>
              <a:t> Generate the decision tree node, which contains the best attribute. </a:t>
            </a:r>
          </a:p>
          <a:p>
            <a:pPr>
              <a:buFont typeface="Arial" panose="020B0604020202020204" pitchFamily="34" charset="0"/>
              <a:buChar char="•"/>
            </a:pPr>
            <a:r>
              <a:rPr lang="en-US" sz="1600" b="1"/>
              <a:t>Step-5:</a:t>
            </a:r>
            <a:r>
              <a:rPr lang="en-US" sz="1600"/>
              <a:t> Recursively make new decision trees using the subsets of the dataset created in step -3. Continue this process until a stage is reached where you cannot further classify the nodes and called the final node as a leaf node. </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71392B88-80CA-FD62-9757-3CC44CD5AD2D}"/>
              </a:ext>
            </a:extLst>
          </p:cNvPr>
          <p:cNvSpPr>
            <a:spLocks noGrp="1"/>
          </p:cNvSpPr>
          <p:nvPr>
            <p:ph type="ftr" sz="quarter" idx="11"/>
          </p:nvPr>
        </p:nvSpPr>
        <p:spPr>
          <a:xfrm>
            <a:off x="1219200" y="6356349"/>
            <a:ext cx="71628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A75D162D-B76D-3104-612B-2D11E7501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3072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9C2835-BB39-44FC-B6B9-03DF166C8A7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918DE493-8CA4-4239-A38E-173C6DC58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90600"/>
            <a:ext cx="5996150" cy="4796920"/>
          </a:xfrm>
          <a:prstGeom prst="rect">
            <a:avLst/>
          </a:prstGeom>
        </p:spPr>
      </p:pic>
      <p:sp>
        <p:nvSpPr>
          <p:cNvPr id="2" name="Footer Placeholder 1">
            <a:extLst>
              <a:ext uri="{FF2B5EF4-FFF2-40B4-BE49-F238E27FC236}">
                <a16:creationId xmlns:a16="http://schemas.microsoft.com/office/drawing/2014/main" id="{5004C0C8-96A2-775F-4852-C2317A4152B9}"/>
              </a:ext>
            </a:extLst>
          </p:cNvPr>
          <p:cNvSpPr>
            <a:spLocks noGrp="1"/>
          </p:cNvSpPr>
          <p:nvPr>
            <p:ph type="ftr" sz="quarter" idx="11"/>
          </p:nvPr>
        </p:nvSpPr>
        <p:spPr>
          <a:xfrm>
            <a:off x="1219200" y="6356350"/>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F10D1D56-F728-0C79-04F5-E3B8C051D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496560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435F71-F4AB-4F5D-98F1-294ED566DB6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20000"/>
          </a:bodyPr>
          <a:lstStyle/>
          <a:p>
            <a:pPr marL="355600" algn="just">
              <a:lnSpc>
                <a:spcPct val="150000"/>
              </a:lnSpc>
              <a:spcBef>
                <a:spcPts val="95"/>
              </a:spcBef>
              <a:buClr>
                <a:schemeClr val="tx1"/>
              </a:buClr>
              <a:buSzPct val="93181"/>
              <a:tabLst>
                <a:tab pos="286385" algn="l"/>
                <a:tab pos="287020" algn="l"/>
              </a:tabLst>
            </a:pPr>
            <a:r>
              <a:rPr lang="en-US" sz="2600" b="1"/>
              <a:t>Bayesian networks:</a:t>
            </a:r>
          </a:p>
          <a:p>
            <a:pPr marL="355600" algn="just">
              <a:lnSpc>
                <a:spcPct val="150000"/>
              </a:lnSpc>
              <a:spcBef>
                <a:spcPts val="95"/>
              </a:spcBef>
              <a:buClr>
                <a:schemeClr val="tx1"/>
              </a:buClr>
              <a:buSzPct val="93181"/>
              <a:tabLst>
                <a:tab pos="286385" algn="l"/>
                <a:tab pos="287020" algn="l"/>
              </a:tabLst>
            </a:pPr>
            <a:r>
              <a:rPr lang="en-US" sz="2400"/>
              <a:t>Bayesian networks are a type of Probabilistic Graphical Model that can be used to build models from data and/or expert opinion.</a:t>
            </a:r>
          </a:p>
          <a:p>
            <a:pPr marL="355600" algn="just">
              <a:lnSpc>
                <a:spcPct val="150000"/>
              </a:lnSpc>
              <a:spcBef>
                <a:spcPts val="95"/>
              </a:spcBef>
              <a:buClr>
                <a:schemeClr val="tx1"/>
              </a:buClr>
              <a:buSzPct val="93181"/>
              <a:tabLst>
                <a:tab pos="286385" algn="l"/>
                <a:tab pos="287020" algn="l"/>
              </a:tabLst>
            </a:pPr>
            <a:endParaRPr lang="en-US" sz="2400"/>
          </a:p>
          <a:p>
            <a:pPr marL="355600" algn="just">
              <a:lnSpc>
                <a:spcPct val="150000"/>
              </a:lnSpc>
              <a:spcBef>
                <a:spcPts val="95"/>
              </a:spcBef>
              <a:buClr>
                <a:schemeClr val="tx1"/>
              </a:buClr>
              <a:buSzPct val="93181"/>
              <a:tabLst>
                <a:tab pos="286385" algn="l"/>
                <a:tab pos="287020" algn="l"/>
              </a:tabLst>
            </a:pPr>
            <a:r>
              <a:rPr lang="en-US" sz="2400"/>
              <a:t>They can be used for a wide range of tasks including prediction, anomaly detection, diagnostics, automated insight, reasoning, time series prediction and decision making under uncertainty. </a:t>
            </a:r>
          </a:p>
          <a:p>
            <a:pPr marL="355600" algn="just">
              <a:lnSpc>
                <a:spcPct val="150000"/>
              </a:lnSpc>
              <a:spcBef>
                <a:spcPts val="95"/>
              </a:spcBef>
              <a:buClr>
                <a:schemeClr val="tx1"/>
              </a:buClr>
              <a:buSzPct val="93181"/>
              <a:tabLst>
                <a:tab pos="286385" algn="l"/>
                <a:tab pos="287020" algn="l"/>
              </a:tabLst>
            </a:pPr>
            <a:r>
              <a:rPr lang="en-US" sz="2400" b="1"/>
              <a:t>Figure</a:t>
            </a:r>
            <a:r>
              <a:rPr lang="en-US" sz="2400"/>
              <a:t>  below shows these capabilities in terms of the four major analytics disciplines, Descriptive analytics, Diagnostic analytics, Predictive analytics and Prescriptive analytics.</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090D1CE5-FB4B-EA1A-1F31-26DCAD9CF991}"/>
              </a:ext>
            </a:extLst>
          </p:cNvPr>
          <p:cNvSpPr>
            <a:spLocks noGrp="1"/>
          </p:cNvSpPr>
          <p:nvPr>
            <p:ph type="ftr" sz="quarter" idx="11"/>
          </p:nvPr>
        </p:nvSpPr>
        <p:spPr>
          <a:xfrm>
            <a:off x="1219200" y="6365427"/>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8F7A1002-C49F-32AF-CEEF-B205547BB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5333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5EE81003-70F3-4C2E-8029-976AAB3DB34A}" type="datetime1">
              <a:rPr lang="en-US" smtClean="0"/>
              <a:t>2/14/2024</a:t>
            </a:fld>
            <a:endParaRPr lang="en-US"/>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752600" y="6356350"/>
            <a:ext cx="6324600" cy="365125"/>
          </a:xfrm>
        </p:spPr>
        <p:txBody>
          <a:bodyPr/>
          <a:lstStyle/>
          <a:p>
            <a:r>
              <a:rPr lang="en-US" dirty="0"/>
              <a:t> Dr. Roop Singh      ACSML0601     Machine Learning     Unit 1</a:t>
            </a:r>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9794C6F2-4B26-4C98-B5AE-25086ACE4AC2}"/>
              </a:ext>
            </a:extLst>
          </p:cNvPr>
          <p:cNvPicPr>
            <a:picLocks noChangeAspect="1"/>
          </p:cNvPicPr>
          <p:nvPr/>
        </p:nvPicPr>
        <p:blipFill>
          <a:blip r:embed="rId2"/>
          <a:stretch>
            <a:fillRect/>
          </a:stretch>
        </p:blipFill>
        <p:spPr>
          <a:xfrm>
            <a:off x="685800" y="807273"/>
            <a:ext cx="8153400" cy="5427602"/>
          </a:xfrm>
          <a:prstGeom prst="rect">
            <a:avLst/>
          </a:prstGeom>
        </p:spPr>
      </p:pic>
      <p:pic>
        <p:nvPicPr>
          <p:cNvPr id="2" name="Picture 1">
            <a:extLst>
              <a:ext uri="{FF2B5EF4-FFF2-40B4-BE49-F238E27FC236}">
                <a16:creationId xmlns:a16="http://schemas.microsoft.com/office/drawing/2014/main" id="{B3FB2EC0-09DB-86A1-F59C-11D051317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090974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DE39C5-2B18-42AA-AA52-96B5AADAE3D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gn="just">
              <a:lnSpc>
                <a:spcPct val="150000"/>
              </a:lnSpc>
              <a:spcBef>
                <a:spcPts val="95"/>
              </a:spcBef>
              <a:buClr>
                <a:schemeClr val="tx1"/>
              </a:buClr>
              <a:buSzPct val="93181"/>
              <a:tabLst>
                <a:tab pos="286385" algn="l"/>
                <a:tab pos="287020" algn="l"/>
              </a:tabLst>
            </a:pPr>
            <a:r>
              <a:rPr lang="en-US" sz="2600" b="1"/>
              <a:t>Bayesian networks:</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B1A3C48D-6EC2-409A-8E14-98E6C8C06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86" y="1095879"/>
            <a:ext cx="7969714" cy="5090187"/>
          </a:xfrm>
          <a:prstGeom prst="rect">
            <a:avLst/>
          </a:prstGeom>
        </p:spPr>
      </p:pic>
      <p:sp>
        <p:nvSpPr>
          <p:cNvPr id="2" name="Footer Placeholder 1">
            <a:extLst>
              <a:ext uri="{FF2B5EF4-FFF2-40B4-BE49-F238E27FC236}">
                <a16:creationId xmlns:a16="http://schemas.microsoft.com/office/drawing/2014/main" id="{F3D3CCAD-BF90-B49A-94C1-76FEFC4ED175}"/>
              </a:ext>
            </a:extLst>
          </p:cNvPr>
          <p:cNvSpPr>
            <a:spLocks noGrp="1"/>
          </p:cNvSpPr>
          <p:nvPr>
            <p:ph type="ftr" sz="quarter" idx="11"/>
          </p:nvPr>
        </p:nvSpPr>
        <p:spPr>
          <a:xfrm>
            <a:off x="1371600" y="6367753"/>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C18C39AD-3BD7-6757-B0F6-10A85C0D9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113452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0B0980-B323-4706-B2CC-60346AAEA07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25000" lnSpcReduction="20000"/>
          </a:bodyPr>
          <a:lstStyle/>
          <a:p>
            <a:pPr marL="355600" algn="just">
              <a:lnSpc>
                <a:spcPct val="150000"/>
              </a:lnSpc>
              <a:spcBef>
                <a:spcPts val="95"/>
              </a:spcBef>
              <a:buClr>
                <a:schemeClr val="tx1"/>
              </a:buClr>
              <a:buSzPct val="93181"/>
              <a:tabLst>
                <a:tab pos="286385" algn="l"/>
                <a:tab pos="287020" algn="l"/>
              </a:tabLst>
            </a:pPr>
            <a:r>
              <a:rPr lang="en-US" sz="7200" b="1"/>
              <a:t>Bayesian networks:</a:t>
            </a:r>
          </a:p>
          <a:p>
            <a:pPr marL="355600" algn="just">
              <a:lnSpc>
                <a:spcPct val="150000"/>
              </a:lnSpc>
              <a:spcBef>
                <a:spcPts val="95"/>
              </a:spcBef>
              <a:buClr>
                <a:schemeClr val="tx1"/>
              </a:buClr>
              <a:buSzPct val="93181"/>
              <a:tabLst>
                <a:tab pos="286385" algn="l"/>
                <a:tab pos="287020" algn="l"/>
              </a:tabLst>
            </a:pPr>
            <a:r>
              <a:rPr lang="en-US" sz="7200"/>
              <a:t>They are also commonly referred to as Bayes nets, Belief networks and sometimes Causal networks.</a:t>
            </a:r>
          </a:p>
          <a:p>
            <a:pPr marL="355600" algn="just">
              <a:lnSpc>
                <a:spcPct val="150000"/>
              </a:lnSpc>
              <a:spcBef>
                <a:spcPts val="95"/>
              </a:spcBef>
              <a:buClr>
                <a:schemeClr val="tx1"/>
              </a:buClr>
              <a:buSzPct val="93181"/>
              <a:tabLst>
                <a:tab pos="286385" algn="l"/>
                <a:tab pos="287020" algn="l"/>
              </a:tabLst>
            </a:pPr>
            <a:endParaRPr lang="en-US" sz="7200"/>
          </a:p>
          <a:p>
            <a:pPr marL="355600" algn="just">
              <a:lnSpc>
                <a:spcPct val="150000"/>
              </a:lnSpc>
              <a:spcBef>
                <a:spcPts val="95"/>
              </a:spcBef>
              <a:buClr>
                <a:schemeClr val="tx1"/>
              </a:buClr>
              <a:buSzPct val="93181"/>
              <a:tabLst>
                <a:tab pos="286385" algn="l"/>
                <a:tab pos="287020" algn="l"/>
              </a:tabLst>
            </a:pPr>
            <a:r>
              <a:rPr lang="en-US" sz="7200" b="1"/>
              <a:t>Probabilistic</a:t>
            </a:r>
          </a:p>
          <a:p>
            <a:pPr marL="355600" algn="just">
              <a:lnSpc>
                <a:spcPct val="150000"/>
              </a:lnSpc>
              <a:spcBef>
                <a:spcPts val="95"/>
              </a:spcBef>
              <a:buClr>
                <a:schemeClr val="tx1"/>
              </a:buClr>
              <a:buSzPct val="93181"/>
              <a:tabLst>
                <a:tab pos="286385" algn="l"/>
                <a:tab pos="287020" algn="l"/>
              </a:tabLst>
            </a:pPr>
            <a:r>
              <a:rPr lang="en-US" sz="7200"/>
              <a:t>Bayesian networks are probabilistic </a:t>
            </a:r>
            <a:r>
              <a:rPr lang="en-US" sz="7200" b="1"/>
              <a:t>(conditional probability) </a:t>
            </a:r>
            <a:r>
              <a:rPr lang="en-US" sz="7200"/>
              <a:t>because they are built from probability distributions and also use the laws of probability for prediction and anomaly detection, for reasoning and diagnostics, decision making under uncertainty and time series prediction.</a:t>
            </a:r>
          </a:p>
          <a:p>
            <a:pPr marL="355600" algn="just">
              <a:lnSpc>
                <a:spcPct val="150000"/>
              </a:lnSpc>
              <a:spcBef>
                <a:spcPts val="95"/>
              </a:spcBef>
              <a:buClr>
                <a:schemeClr val="tx1"/>
              </a:buClr>
              <a:buSzPct val="93181"/>
              <a:tabLst>
                <a:tab pos="286385" algn="l"/>
                <a:tab pos="287020" algn="l"/>
              </a:tabLst>
            </a:pPr>
            <a:endParaRPr lang="en-US" sz="7200" b="1"/>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341C5524-6B39-4EF8-B19F-15D7511BBF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1280" y="4870555"/>
            <a:ext cx="6096000" cy="990529"/>
          </a:xfrm>
          <a:prstGeom prst="rect">
            <a:avLst/>
          </a:prstGeom>
        </p:spPr>
      </p:pic>
      <p:sp>
        <p:nvSpPr>
          <p:cNvPr id="2" name="Footer Placeholder 1">
            <a:extLst>
              <a:ext uri="{FF2B5EF4-FFF2-40B4-BE49-F238E27FC236}">
                <a16:creationId xmlns:a16="http://schemas.microsoft.com/office/drawing/2014/main" id="{B6D90DD0-154C-4F0A-C51C-BC2E72DE237B}"/>
              </a:ext>
            </a:extLst>
          </p:cNvPr>
          <p:cNvSpPr>
            <a:spLocks noGrp="1"/>
          </p:cNvSpPr>
          <p:nvPr>
            <p:ph type="ftr" sz="quarter" idx="11"/>
          </p:nvPr>
        </p:nvSpPr>
        <p:spPr>
          <a:xfrm>
            <a:off x="1219200" y="6356349"/>
            <a:ext cx="7239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0BE7C6F0-45F3-96C3-275F-AF2AA2C28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4600355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B022A6-BBEE-49B4-B5BB-8047CC2A5920}"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gn="just">
              <a:lnSpc>
                <a:spcPct val="150000"/>
              </a:lnSpc>
              <a:spcBef>
                <a:spcPts val="95"/>
              </a:spcBef>
              <a:buClr>
                <a:schemeClr val="tx1"/>
              </a:buClr>
              <a:buSzPct val="93181"/>
              <a:buNone/>
              <a:tabLst>
                <a:tab pos="286385" algn="l"/>
                <a:tab pos="287020" algn="l"/>
              </a:tabLst>
            </a:pPr>
            <a:endParaRPr lang="en-US" sz="2600" b="1"/>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E67B6D9C-3407-46AF-A739-E39D7B9CF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90624"/>
            <a:ext cx="8055474" cy="4829175"/>
          </a:xfrm>
          <a:prstGeom prst="rect">
            <a:avLst/>
          </a:prstGeom>
        </p:spPr>
      </p:pic>
      <p:sp>
        <p:nvSpPr>
          <p:cNvPr id="2" name="Footer Placeholder 1">
            <a:extLst>
              <a:ext uri="{FF2B5EF4-FFF2-40B4-BE49-F238E27FC236}">
                <a16:creationId xmlns:a16="http://schemas.microsoft.com/office/drawing/2014/main" id="{1F9BB883-84A3-EE75-4A01-04B480B3104B}"/>
              </a:ext>
            </a:extLst>
          </p:cNvPr>
          <p:cNvSpPr>
            <a:spLocks noGrp="1"/>
          </p:cNvSpPr>
          <p:nvPr>
            <p:ph type="ftr" sz="quarter" idx="11"/>
          </p:nvPr>
        </p:nvSpPr>
        <p:spPr>
          <a:xfrm>
            <a:off x="1219200" y="6411228"/>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D6CC2CA5-FA10-C4E6-C836-4E0D050DB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05705907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13DEC1-0E74-4339-9B72-0DBC0615787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20000"/>
          </a:bodyPr>
          <a:lstStyle/>
          <a:p>
            <a:r>
              <a:rPr lang="en-US" sz="1700"/>
              <a:t>A Bayesian network is a (DAG) graph which is made up of </a:t>
            </a:r>
            <a:r>
              <a:rPr lang="en-US" sz="1700" b="1"/>
              <a:t>Nodes</a:t>
            </a:r>
            <a:r>
              <a:rPr lang="en-US" sz="1700"/>
              <a:t> and directed </a:t>
            </a:r>
            <a:r>
              <a:rPr lang="en-US" sz="1700" b="1"/>
              <a:t>Links</a:t>
            </a:r>
            <a:r>
              <a:rPr lang="en-US" sz="1700"/>
              <a:t> between them.</a:t>
            </a:r>
          </a:p>
          <a:p>
            <a:endParaRPr lang="en-US" sz="1700" b="1"/>
          </a:p>
          <a:p>
            <a:r>
              <a:rPr lang="en-US" sz="1700" b="1"/>
              <a:t>Nodes</a:t>
            </a:r>
          </a:p>
          <a:p>
            <a:r>
              <a:rPr lang="en-US" sz="1700"/>
              <a:t>In many Bayesian networks, each node represents a </a:t>
            </a:r>
            <a:r>
              <a:rPr lang="en-US" sz="1700" b="1"/>
              <a:t>Variable</a:t>
            </a:r>
            <a:r>
              <a:rPr lang="en-US" sz="1700"/>
              <a:t> such as someone's height, age or gender. A variable might be discrete, such as Gender = {Female, Male} or might be continuous such as someone's age.</a:t>
            </a:r>
          </a:p>
          <a:p>
            <a:r>
              <a:rPr lang="en-US" sz="1700"/>
              <a:t>The nodes and links form the structure of the Bayesian network, and we call this the </a:t>
            </a:r>
            <a:r>
              <a:rPr lang="en-US" sz="1700" b="1"/>
              <a:t>structural specification</a:t>
            </a:r>
            <a:r>
              <a:rPr lang="en-US" sz="1700"/>
              <a:t>.</a:t>
            </a:r>
          </a:p>
          <a:p>
            <a:endParaRPr lang="en-US" sz="1700"/>
          </a:p>
          <a:p>
            <a:r>
              <a:rPr lang="en-US" sz="1700"/>
              <a:t>Bayes Server supports both discrete and continuous variables.</a:t>
            </a:r>
          </a:p>
          <a:p>
            <a:endParaRPr lang="en-US" sz="1700" b="1"/>
          </a:p>
          <a:p>
            <a:r>
              <a:rPr lang="en-US" sz="1700" b="1"/>
              <a:t>Discrete</a:t>
            </a:r>
          </a:p>
          <a:p>
            <a:r>
              <a:rPr lang="en-US" sz="1700"/>
              <a:t>A discrete variable is one with a set of mutually exclusive states such as Gender = {Female, Male}.</a:t>
            </a:r>
          </a:p>
          <a:p>
            <a:endParaRPr lang="en-US" sz="1700" b="1"/>
          </a:p>
          <a:p>
            <a:r>
              <a:rPr lang="en-US" sz="1700" b="1"/>
              <a:t>Continuous</a:t>
            </a:r>
          </a:p>
          <a:p>
            <a:r>
              <a:rPr lang="en-US" sz="1700"/>
              <a:t>Bayes Server support continuous variables with </a:t>
            </a:r>
            <a:r>
              <a:rPr lang="en-US" sz="1700" b="1"/>
              <a:t>Conditional Linear Gaussian distributions</a:t>
            </a:r>
            <a:r>
              <a:rPr lang="en-US" sz="1700"/>
              <a:t> (CLG). This simply means that continuous distributions can depend on each other (are multivariate) and can also depend on one or more discrete variables.</a:t>
            </a:r>
          </a:p>
          <a:p>
            <a:pPr marL="355600" algn="just">
              <a:lnSpc>
                <a:spcPct val="150000"/>
              </a:lnSpc>
              <a:spcBef>
                <a:spcPts val="95"/>
              </a:spcBef>
              <a:buClr>
                <a:schemeClr val="tx1"/>
              </a:buClr>
              <a:buSzPct val="93181"/>
              <a:tabLst>
                <a:tab pos="286385" algn="l"/>
                <a:tab pos="287020" algn="l"/>
              </a:tabLst>
            </a:pPr>
            <a:endParaRPr lang="en-US" sz="2600" b="1"/>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937E1E11-F913-2231-353B-CE4F13EA8F1C}"/>
              </a:ext>
            </a:extLst>
          </p:cNvPr>
          <p:cNvSpPr>
            <a:spLocks noGrp="1"/>
          </p:cNvSpPr>
          <p:nvPr>
            <p:ph type="ftr" sz="quarter" idx="11"/>
          </p:nvPr>
        </p:nvSpPr>
        <p:spPr>
          <a:xfrm>
            <a:off x="1219200" y="6356349"/>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514F4AA5-6FBF-DF5A-F967-7FEC49DB2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8013639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A5251D-DCC0-4E4E-ACB5-5CD4CE0B685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gn="just">
              <a:lnSpc>
                <a:spcPct val="150000"/>
              </a:lnSpc>
              <a:spcBef>
                <a:spcPts val="95"/>
              </a:spcBef>
              <a:buClr>
                <a:schemeClr val="tx1"/>
              </a:buClr>
              <a:buSzPct val="93181"/>
              <a:tabLst>
                <a:tab pos="286385" algn="l"/>
                <a:tab pos="287020" algn="l"/>
              </a:tabLst>
            </a:pPr>
            <a:r>
              <a:rPr lang="en-US" sz="2600" b="1"/>
              <a:t>Bayesian networks:</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3509F371-0EE9-4813-BB5F-9122BEF34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56756"/>
            <a:ext cx="7782898" cy="4602163"/>
          </a:xfrm>
          <a:prstGeom prst="rect">
            <a:avLst/>
          </a:prstGeom>
        </p:spPr>
      </p:pic>
      <p:sp>
        <p:nvSpPr>
          <p:cNvPr id="2" name="Footer Placeholder 1">
            <a:extLst>
              <a:ext uri="{FF2B5EF4-FFF2-40B4-BE49-F238E27FC236}">
                <a16:creationId xmlns:a16="http://schemas.microsoft.com/office/drawing/2014/main" id="{D38A82F0-67FF-7EB3-23A0-5F7751A4EEC7}"/>
              </a:ext>
            </a:extLst>
          </p:cNvPr>
          <p:cNvSpPr>
            <a:spLocks noGrp="1"/>
          </p:cNvSpPr>
          <p:nvPr>
            <p:ph type="ftr" sz="quarter" idx="11"/>
          </p:nvPr>
        </p:nvSpPr>
        <p:spPr>
          <a:xfrm>
            <a:off x="1219200" y="6356349"/>
            <a:ext cx="7173298"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90408B9D-5BD8-ACA0-E89D-6A75A081B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36008246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0BD94D-FDB5-444B-BFC5-918E2C40CBF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lnSpcReduction="10000"/>
          </a:bodyPr>
          <a:lstStyle/>
          <a:p>
            <a:pPr algn="just"/>
            <a:r>
              <a:rPr lang="en-US" sz="1600" b="1"/>
              <a:t>Links</a:t>
            </a:r>
          </a:p>
          <a:p>
            <a:pPr algn="just"/>
            <a:r>
              <a:rPr lang="en-US" sz="1600"/>
              <a:t>Links are added between nodes to indicate that one node directly influences the other. When a link does not exist between two nodes, this does not mean that they are completely independent, as they may be connected via other nodes. They may however become dependent or independent depending on the evidence that is set on other nodes.</a:t>
            </a:r>
          </a:p>
          <a:p>
            <a:pPr algn="just"/>
            <a:r>
              <a:rPr lang="en-US" sz="1600" b="1"/>
              <a:t>Structural learning</a:t>
            </a:r>
          </a:p>
          <a:p>
            <a:pPr algn="just"/>
            <a:r>
              <a:rPr lang="en-US" sz="1600"/>
              <a:t>Bayes Server include a </a:t>
            </a:r>
            <a:r>
              <a:rPr lang="en-US" sz="1600">
                <a:hlinkClick r:id="rId2"/>
              </a:rPr>
              <a:t>Structural learning</a:t>
            </a:r>
            <a:r>
              <a:rPr lang="en-US" sz="1600"/>
              <a:t> algorithm for Bayesian networks, which can automatically determine the required links from data.</a:t>
            </a:r>
          </a:p>
          <a:p>
            <a:pPr algn="just"/>
            <a:r>
              <a:rPr lang="en-US" sz="1600" b="1"/>
              <a:t>Feature selection</a:t>
            </a:r>
          </a:p>
          <a:p>
            <a:pPr algn="just"/>
            <a:r>
              <a:rPr lang="en-US" sz="1600"/>
              <a:t>Bayes Server supports a </a:t>
            </a:r>
            <a:r>
              <a:rPr lang="en-US" sz="1600">
                <a:hlinkClick r:id="rId3"/>
              </a:rPr>
              <a:t>Feature selection</a:t>
            </a:r>
            <a:r>
              <a:rPr lang="en-US" sz="1600"/>
              <a:t> algorithm which can help determine which variables are most likely to influence another. This can be helpful when determining the structure of a model.</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r>
              <a:rPr lang="en-US" sz="2200">
                <a:hlinkClick r:id="rId4"/>
              </a:rPr>
              <a:t>https://www.bayesserver.com/docs/introduction/bayesian-networks</a:t>
            </a: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E7E286B7-2024-B7F8-A0CB-F12D675DCC72}"/>
              </a:ext>
            </a:extLst>
          </p:cNvPr>
          <p:cNvSpPr>
            <a:spLocks noGrp="1"/>
          </p:cNvSpPr>
          <p:nvPr>
            <p:ph type="ftr" sz="quarter" idx="11"/>
          </p:nvPr>
        </p:nvSpPr>
        <p:spPr>
          <a:xfrm>
            <a:off x="1219200" y="6356350"/>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23217060-E220-2DB0-0C8B-3E8638E6CB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925206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95448A-53D1-42B5-BA44-CD7F2CAC04B1}"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400" b="1"/>
              <a:t>Introduction to SVM</a:t>
            </a:r>
          </a:p>
          <a:p>
            <a:pPr algn="just"/>
            <a:r>
              <a:rPr lang="en-US" sz="2400"/>
              <a:t>Support vector machines (SVMs) are powerful yet flexible supervised machine learning algorithms which are used both for classification and regression. </a:t>
            </a:r>
          </a:p>
          <a:p>
            <a:pPr algn="just"/>
            <a:r>
              <a:rPr lang="en-US" sz="2400"/>
              <a:t>But generally, they are used in classification problems.</a:t>
            </a:r>
          </a:p>
          <a:p>
            <a:pPr algn="just"/>
            <a:r>
              <a:rPr lang="en-US" sz="2400"/>
              <a:t>In 1960s, SVMs were first introduced but later they got refined in 1990. </a:t>
            </a:r>
          </a:p>
          <a:p>
            <a:pPr algn="just"/>
            <a:r>
              <a:rPr lang="en-US" sz="2400"/>
              <a:t>SVMs have their unique way of implementation as compared to other machine learning algorithms. </a:t>
            </a:r>
          </a:p>
          <a:p>
            <a:pPr algn="just"/>
            <a:r>
              <a:rPr lang="en-US" sz="2400"/>
              <a:t>Lately, they are extremely popular because of their ability to handle multiple continuous and categorical variables.</a:t>
            </a:r>
          </a:p>
          <a:p>
            <a:pPr marL="355600" algn="just">
              <a:lnSpc>
                <a:spcPct val="150000"/>
              </a:lnSpc>
              <a:spcBef>
                <a:spcPts val="95"/>
              </a:spcBef>
              <a:buClr>
                <a:schemeClr val="tx1"/>
              </a:buClr>
              <a:buSzPct val="93181"/>
              <a:tabLst>
                <a:tab pos="286385" algn="l"/>
                <a:tab pos="287020" algn="l"/>
              </a:tabLst>
            </a:pPr>
            <a:endParaRPr lang="en-US" sz="2400"/>
          </a:p>
          <a:p>
            <a:pPr marL="355600" algn="just">
              <a:lnSpc>
                <a:spcPct val="150000"/>
              </a:lnSpc>
              <a:spcBef>
                <a:spcPts val="95"/>
              </a:spcBef>
              <a:buClr>
                <a:schemeClr val="tx1"/>
              </a:buClr>
              <a:buSzPct val="93181"/>
              <a:tabLst>
                <a:tab pos="286385" algn="l"/>
                <a:tab pos="287020" algn="l"/>
              </a:tabLst>
            </a:pPr>
            <a:endParaRPr lang="en-US" sz="2200"/>
          </a:p>
          <a:p>
            <a:pPr marL="287020" indent="-274320" algn="just">
              <a:lnSpc>
                <a:spcPct val="150000"/>
              </a:lnSpc>
              <a:spcBef>
                <a:spcPts val="95"/>
              </a:spcBef>
              <a:buClr>
                <a:schemeClr val="tx1"/>
              </a:buClr>
              <a:buSzPct val="93181"/>
              <a:tabLst>
                <a:tab pos="286385" algn="l"/>
                <a:tab pos="287020" algn="l"/>
              </a:tabLst>
            </a:pPr>
            <a:endParaRPr lang="en-US" sz="2200"/>
          </a:p>
          <a:p>
            <a:pPr marL="287020" indent="-274320" algn="just">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A8E49004-70C8-4295-2484-5A4102342677}"/>
              </a:ext>
            </a:extLst>
          </p:cNvPr>
          <p:cNvSpPr>
            <a:spLocks noGrp="1"/>
          </p:cNvSpPr>
          <p:nvPr>
            <p:ph type="ftr" sz="quarter" idx="11"/>
          </p:nvPr>
        </p:nvSpPr>
        <p:spPr>
          <a:xfrm>
            <a:off x="1219200" y="6356350"/>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FAD39AB7-F4DB-7FEB-3FCE-74B39B892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0ED71B2-6D51-43E6-8EA8-1C561446B6BC}"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gn="just">
              <a:lnSpc>
                <a:spcPct val="150000"/>
              </a:lnSpc>
              <a:spcBef>
                <a:spcPts val="95"/>
              </a:spcBef>
              <a:buClr>
                <a:schemeClr val="tx1"/>
              </a:buClr>
              <a:buSzPct val="93181"/>
              <a:tabLst>
                <a:tab pos="286385" algn="l"/>
                <a:tab pos="287020" algn="l"/>
              </a:tabLst>
            </a:pPr>
            <a:r>
              <a:rPr lang="en-US" sz="1800"/>
              <a:t>Generally, Support Vector Machines is considered to be a classification approach, it but can be employed in both types of classification and regression problems. </a:t>
            </a:r>
          </a:p>
          <a:p>
            <a:pPr marL="287020" indent="-274320" algn="just">
              <a:lnSpc>
                <a:spcPct val="150000"/>
              </a:lnSpc>
              <a:spcBef>
                <a:spcPts val="95"/>
              </a:spcBef>
              <a:buClr>
                <a:schemeClr val="tx1"/>
              </a:buClr>
              <a:buSzPct val="93181"/>
              <a:tabLst>
                <a:tab pos="286385" algn="l"/>
                <a:tab pos="287020" algn="l"/>
              </a:tabLst>
            </a:pPr>
            <a:r>
              <a:rPr lang="en-US" sz="1800"/>
              <a:t>It can easily handle multiple continuous and categorical variables. </a:t>
            </a:r>
          </a:p>
          <a:p>
            <a:pPr marL="287020" indent="-274320" algn="just">
              <a:lnSpc>
                <a:spcPct val="150000"/>
              </a:lnSpc>
              <a:spcBef>
                <a:spcPts val="95"/>
              </a:spcBef>
              <a:buClr>
                <a:schemeClr val="tx1"/>
              </a:buClr>
              <a:buSzPct val="93181"/>
              <a:tabLst>
                <a:tab pos="286385" algn="l"/>
                <a:tab pos="287020" algn="l"/>
              </a:tabLst>
            </a:pPr>
            <a:r>
              <a:rPr lang="en-US" sz="1800"/>
              <a:t>SVM constructs a hyperplane in multidimensional space to separate different classes.</a:t>
            </a:r>
          </a:p>
          <a:p>
            <a:pPr marL="287020" indent="-274320" algn="just">
              <a:lnSpc>
                <a:spcPct val="150000"/>
              </a:lnSpc>
              <a:spcBef>
                <a:spcPts val="95"/>
              </a:spcBef>
              <a:buClr>
                <a:schemeClr val="tx1"/>
              </a:buClr>
              <a:buSzPct val="93181"/>
              <a:tabLst>
                <a:tab pos="286385" algn="l"/>
                <a:tab pos="287020" algn="l"/>
              </a:tabLst>
            </a:pPr>
            <a:r>
              <a:rPr lang="en-US" sz="1800"/>
              <a:t>SVM generates optimal hyperplane in an iterative manner, which is used to minimize an error. </a:t>
            </a:r>
          </a:p>
          <a:p>
            <a:pPr marL="287020" indent="-274320" algn="just">
              <a:lnSpc>
                <a:spcPct val="150000"/>
              </a:lnSpc>
              <a:spcBef>
                <a:spcPts val="95"/>
              </a:spcBef>
              <a:buClr>
                <a:schemeClr val="tx1"/>
              </a:buClr>
              <a:buSzPct val="93181"/>
              <a:tabLst>
                <a:tab pos="286385" algn="l"/>
                <a:tab pos="287020" algn="l"/>
              </a:tabLst>
            </a:pPr>
            <a:r>
              <a:rPr lang="en-US" sz="1800"/>
              <a:t>The core idea of SVM is to find a maximum marginal hyperplane(MMH) that best divides the dataset into classes.</a:t>
            </a:r>
          </a:p>
        </p:txBody>
      </p:sp>
      <p:sp>
        <p:nvSpPr>
          <p:cNvPr id="2" name="Footer Placeholder 1">
            <a:extLst>
              <a:ext uri="{FF2B5EF4-FFF2-40B4-BE49-F238E27FC236}">
                <a16:creationId xmlns:a16="http://schemas.microsoft.com/office/drawing/2014/main" id="{BF1DCABB-9DDF-530C-FE1E-8BCC922ED9D6}"/>
              </a:ext>
            </a:extLst>
          </p:cNvPr>
          <p:cNvSpPr>
            <a:spLocks noGrp="1"/>
          </p:cNvSpPr>
          <p:nvPr>
            <p:ph type="ftr" sz="quarter" idx="11"/>
          </p:nvPr>
        </p:nvSpPr>
        <p:spPr>
          <a:xfrm>
            <a:off x="1219200" y="6337291"/>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2D27F52A-3456-896D-7A95-77826EFD7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520CB4-2900-4E3C-81EF-A30D90DC952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0D00DD8B-E1CC-4D08-8498-589FE6D604E0}"/>
              </a:ext>
            </a:extLst>
          </p:cNvPr>
          <p:cNvPicPr>
            <a:picLocks noChangeAspect="1"/>
          </p:cNvPicPr>
          <p:nvPr/>
        </p:nvPicPr>
        <p:blipFill>
          <a:blip r:embed="rId2"/>
          <a:stretch>
            <a:fillRect/>
          </a:stretch>
        </p:blipFill>
        <p:spPr>
          <a:xfrm>
            <a:off x="1676400" y="1185355"/>
            <a:ext cx="6019800" cy="4895709"/>
          </a:xfrm>
          <a:prstGeom prst="rect">
            <a:avLst/>
          </a:prstGeom>
        </p:spPr>
      </p:pic>
      <p:sp>
        <p:nvSpPr>
          <p:cNvPr id="2" name="Footer Placeholder 1">
            <a:extLst>
              <a:ext uri="{FF2B5EF4-FFF2-40B4-BE49-F238E27FC236}">
                <a16:creationId xmlns:a16="http://schemas.microsoft.com/office/drawing/2014/main" id="{873FAC95-B390-6991-CD5C-02E6434F9051}"/>
              </a:ext>
            </a:extLst>
          </p:cNvPr>
          <p:cNvSpPr>
            <a:spLocks noGrp="1"/>
          </p:cNvSpPr>
          <p:nvPr>
            <p:ph type="ftr" sz="quarter" idx="11"/>
          </p:nvPr>
        </p:nvSpPr>
        <p:spPr>
          <a:xfrm>
            <a:off x="1143000" y="6398056"/>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CF572A45-62C4-3D9B-AA35-1AFD2A23E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904907-9FC7-4EF4-9BE1-2A4980578E3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1800" b="1"/>
              <a:t>Support Vectors</a:t>
            </a:r>
          </a:p>
          <a:p>
            <a:pPr algn="just"/>
            <a:r>
              <a:rPr lang="en-US" sz="1800"/>
              <a:t>Support vectors are the data points, which are closest to the hyperplane. These points will define the separating line better by calculating margins. These points are more relevant to the construction of the classifier.</a:t>
            </a:r>
          </a:p>
          <a:p>
            <a:pPr algn="just"/>
            <a:endParaRPr lang="en-US" sz="1800" b="1"/>
          </a:p>
          <a:p>
            <a:pPr algn="just"/>
            <a:r>
              <a:rPr lang="en-US" sz="1800" b="1"/>
              <a:t>Hyperplane</a:t>
            </a:r>
          </a:p>
          <a:p>
            <a:pPr algn="just"/>
            <a:r>
              <a:rPr lang="en-US" sz="1800"/>
              <a:t>A hyperplane is a decision plane which separates between a set of objects having different class memberships.</a:t>
            </a:r>
          </a:p>
          <a:p>
            <a:pPr algn="just"/>
            <a:endParaRPr lang="en-US" sz="1800" b="1"/>
          </a:p>
          <a:p>
            <a:pPr algn="just"/>
            <a:r>
              <a:rPr lang="en-US" sz="1800" b="1"/>
              <a:t>Margin</a:t>
            </a:r>
          </a:p>
          <a:p>
            <a:pPr algn="just"/>
            <a:r>
              <a:rPr lang="en-US" sz="1800"/>
              <a:t>A margin is a gap between the two lines on the closest class points. This is calculated as the perpendicular distance from the line to support vectors or closest points. If the margin is larger in between the classes, then it is considered a good margin, a smaller margin is a bad margin.</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52703B95-4906-8733-671E-7DEF37B84DA6}"/>
              </a:ext>
            </a:extLst>
          </p:cNvPr>
          <p:cNvSpPr>
            <a:spLocks noGrp="1"/>
          </p:cNvSpPr>
          <p:nvPr>
            <p:ph type="ftr" sz="quarter" idx="11"/>
          </p:nvPr>
        </p:nvSpPr>
        <p:spPr>
          <a:xfrm>
            <a:off x="1219200" y="6369245"/>
            <a:ext cx="7315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57C2F282-2430-E348-069B-A1327BEED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9245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pPr marL="38100">
                <a:lnSpc>
                  <a:spcPct val="100000"/>
                </a:lnSpc>
              </a:pPr>
              <a:t>24</a:t>
            </a:fld>
            <a:endParaRPr lang="en-US" spc="-5"/>
          </a:p>
        </p:txBody>
      </p:sp>
      <p:sp>
        <p:nvSpPr>
          <p:cNvPr id="3" name="object 7"/>
          <p:cNvSpPr txBox="1"/>
          <p:nvPr/>
        </p:nvSpPr>
        <p:spPr>
          <a:xfrm>
            <a:off x="824345" y="1402250"/>
            <a:ext cx="8305800" cy="4955203"/>
          </a:xfrm>
          <a:prstGeom prst="rect">
            <a:avLst/>
          </a:prstGeom>
        </p:spPr>
        <p:txBody>
          <a:bodyPr vert="horz" wrap="square" lIns="0" tIns="12065" rIns="0" bIns="0" rtlCol="0">
            <a:spAutoFit/>
          </a:bodyPr>
          <a:lstStyle/>
          <a:p>
            <a:pPr marL="287020" indent="-274320">
              <a:lnSpc>
                <a:spcPct val="150000"/>
              </a:lnSpc>
              <a:buClr>
                <a:srgbClr val="0AD0D9"/>
              </a:buClr>
              <a:buSzPct val="95454"/>
              <a:buFont typeface="Wingdings 2"/>
              <a:buChar char=""/>
              <a:tabLst>
                <a:tab pos="286385" algn="l"/>
                <a:tab pos="287020" algn="l"/>
              </a:tabLst>
            </a:pPr>
            <a:r>
              <a:rPr lang="en-US"/>
              <a:t>INTRODUCTION – Learning, </a:t>
            </a:r>
          </a:p>
          <a:p>
            <a:pPr marL="287020" indent="-274320">
              <a:lnSpc>
                <a:spcPct val="150000"/>
              </a:lnSpc>
              <a:buClr>
                <a:srgbClr val="0AD0D9"/>
              </a:buClr>
              <a:buSzPct val="95454"/>
              <a:buFont typeface="Wingdings 2"/>
              <a:buChar char=""/>
              <a:tabLst>
                <a:tab pos="286385" algn="l"/>
                <a:tab pos="287020" algn="l"/>
              </a:tabLst>
            </a:pPr>
            <a:r>
              <a:rPr lang="en-US"/>
              <a:t>Types of Learning, </a:t>
            </a:r>
          </a:p>
          <a:p>
            <a:pPr marL="287020" indent="-274320">
              <a:lnSpc>
                <a:spcPct val="150000"/>
              </a:lnSpc>
              <a:buClr>
                <a:srgbClr val="0AD0D9"/>
              </a:buClr>
              <a:buSzPct val="95454"/>
              <a:buFont typeface="Wingdings 2"/>
              <a:buChar char=""/>
              <a:tabLst>
                <a:tab pos="286385" algn="l"/>
                <a:tab pos="287020" algn="l"/>
              </a:tabLst>
            </a:pPr>
            <a:r>
              <a:rPr lang="en-US"/>
              <a:t>Well defined learning problems, </a:t>
            </a:r>
          </a:p>
          <a:p>
            <a:pPr marL="287020" indent="-274320">
              <a:lnSpc>
                <a:spcPct val="150000"/>
              </a:lnSpc>
              <a:buClr>
                <a:srgbClr val="0AD0D9"/>
              </a:buClr>
              <a:buSzPct val="95454"/>
              <a:buFont typeface="Wingdings 2"/>
              <a:buChar char=""/>
              <a:tabLst>
                <a:tab pos="286385" algn="l"/>
                <a:tab pos="287020" algn="l"/>
              </a:tabLst>
            </a:pPr>
            <a:r>
              <a:rPr lang="en-US"/>
              <a:t>Designing a Learning System, </a:t>
            </a:r>
          </a:p>
          <a:p>
            <a:pPr marL="287020" indent="-274320">
              <a:lnSpc>
                <a:spcPct val="150000"/>
              </a:lnSpc>
              <a:buClr>
                <a:srgbClr val="0AD0D9"/>
              </a:buClr>
              <a:buSzPct val="95454"/>
              <a:buFont typeface="Wingdings 2"/>
              <a:buChar char=""/>
              <a:tabLst>
                <a:tab pos="286385" algn="l"/>
                <a:tab pos="287020" algn="l"/>
              </a:tabLst>
            </a:pPr>
            <a:r>
              <a:rPr lang="en-US"/>
              <a:t>History of ML, </a:t>
            </a:r>
          </a:p>
          <a:p>
            <a:pPr marL="287020" indent="-274320">
              <a:lnSpc>
                <a:spcPct val="150000"/>
              </a:lnSpc>
              <a:buClr>
                <a:srgbClr val="0AD0D9"/>
              </a:buClr>
              <a:buSzPct val="95454"/>
              <a:buFont typeface="Wingdings 2"/>
              <a:buChar char=""/>
              <a:tabLst>
                <a:tab pos="286385" algn="l"/>
                <a:tab pos="287020" algn="l"/>
              </a:tabLst>
            </a:pPr>
            <a:r>
              <a:rPr lang="en-US"/>
              <a:t>Introduction of Machine Learning Approaches, </a:t>
            </a:r>
          </a:p>
          <a:p>
            <a:pPr marL="287020" indent="-274320">
              <a:lnSpc>
                <a:spcPct val="150000"/>
              </a:lnSpc>
              <a:buClr>
                <a:srgbClr val="0AD0D9"/>
              </a:buClr>
              <a:buSzPct val="95454"/>
              <a:buFont typeface="Wingdings 2"/>
              <a:buChar char=""/>
              <a:tabLst>
                <a:tab pos="286385" algn="l"/>
                <a:tab pos="287020" algn="l"/>
              </a:tabLst>
            </a:pPr>
            <a:r>
              <a:rPr lang="en-US"/>
              <a:t>Introduction to Model Building, </a:t>
            </a:r>
          </a:p>
          <a:p>
            <a:pPr marL="287020" indent="-274320">
              <a:lnSpc>
                <a:spcPct val="150000"/>
              </a:lnSpc>
              <a:buClr>
                <a:srgbClr val="0AD0D9"/>
              </a:buClr>
              <a:buSzPct val="95454"/>
              <a:buFont typeface="Wingdings 2"/>
              <a:buChar char=""/>
              <a:tabLst>
                <a:tab pos="286385" algn="l"/>
                <a:tab pos="287020" algn="l"/>
              </a:tabLst>
            </a:pPr>
            <a:r>
              <a:rPr lang="en-US"/>
              <a:t>Sensitivity Analysis, </a:t>
            </a:r>
          </a:p>
          <a:p>
            <a:pPr marL="287020" indent="-274320">
              <a:lnSpc>
                <a:spcPct val="150000"/>
              </a:lnSpc>
              <a:buClr>
                <a:srgbClr val="0AD0D9"/>
              </a:buClr>
              <a:buSzPct val="95454"/>
              <a:buFont typeface="Wingdings 2"/>
              <a:buChar char=""/>
              <a:tabLst>
                <a:tab pos="286385" algn="l"/>
                <a:tab pos="287020" algn="l"/>
              </a:tabLst>
            </a:pPr>
            <a:r>
              <a:rPr lang="en-US"/>
              <a:t>Underfitting and Overfitting, </a:t>
            </a:r>
          </a:p>
          <a:p>
            <a:pPr marL="287020" indent="-274320">
              <a:lnSpc>
                <a:spcPct val="150000"/>
              </a:lnSpc>
              <a:buClr>
                <a:srgbClr val="0AD0D9"/>
              </a:buClr>
              <a:buSzPct val="95454"/>
              <a:buFont typeface="Wingdings 2"/>
              <a:buChar char=""/>
              <a:tabLst>
                <a:tab pos="286385" algn="l"/>
                <a:tab pos="287020" algn="l"/>
              </a:tabLst>
            </a:pPr>
            <a:r>
              <a:rPr lang="en-US"/>
              <a:t>Bias and Variance, </a:t>
            </a:r>
          </a:p>
          <a:p>
            <a:pPr marL="287020" indent="-274320">
              <a:lnSpc>
                <a:spcPct val="150000"/>
              </a:lnSpc>
              <a:buClr>
                <a:srgbClr val="0AD0D9"/>
              </a:buClr>
              <a:buSzPct val="95454"/>
              <a:buFont typeface="Wingdings 2"/>
              <a:buChar char=""/>
              <a:tabLst>
                <a:tab pos="286385" algn="l"/>
                <a:tab pos="287020" algn="l"/>
              </a:tabLst>
            </a:pPr>
            <a:r>
              <a:rPr lang="en-US"/>
              <a:t>Concept Learning Task, </a:t>
            </a:r>
          </a:p>
          <a:p>
            <a:pPr marL="287020" indent="-274320">
              <a:lnSpc>
                <a:spcPct val="150000"/>
              </a:lnSpc>
              <a:buClr>
                <a:srgbClr val="0AD0D9"/>
              </a:buClr>
              <a:buSzPct val="95454"/>
              <a:buFont typeface="Wingdings 2"/>
              <a:buChar char=""/>
              <a:tabLst>
                <a:tab pos="286385" algn="l"/>
                <a:tab pos="287020" algn="l"/>
              </a:tabLst>
            </a:pPr>
            <a:r>
              <a:rPr lang="en-US"/>
              <a:t>Issues in Machine Learning and Data Science Vs Machine Learning. </a:t>
            </a:r>
            <a:endParaRPr sz="2000">
              <a:cs typeface="Constantia"/>
            </a:endParaRPr>
          </a:p>
        </p:txBody>
      </p:sp>
      <p:sp>
        <p:nvSpPr>
          <p:cNvPr id="5" name="Date Placeholder 4"/>
          <p:cNvSpPr>
            <a:spLocks noGrp="1"/>
          </p:cNvSpPr>
          <p:nvPr>
            <p:ph type="dt" sz="half" idx="10"/>
          </p:nvPr>
        </p:nvSpPr>
        <p:spPr/>
        <p:txBody>
          <a:bodyPr/>
          <a:lstStyle/>
          <a:p>
            <a:fld id="{40BC60C4-943D-4AD4-A2B3-4BD8D5689C67}" type="datetime1">
              <a:rPr lang="en-US" smtClean="0"/>
              <a:t>2/14/2024</a:t>
            </a:fld>
            <a:endParaRPr lang="en-US"/>
          </a:p>
        </p:txBody>
      </p:sp>
      <p:sp>
        <p:nvSpPr>
          <p:cNvPr id="6" name="Footer Placeholder 5"/>
          <p:cNvSpPr>
            <a:spLocks noGrp="1"/>
          </p:cNvSpPr>
          <p:nvPr>
            <p:ph type="ftr" sz="quarter" idx="11"/>
          </p:nvPr>
        </p:nvSpPr>
        <p:spPr>
          <a:xfrm>
            <a:off x="3124200" y="6356350"/>
            <a:ext cx="4191000" cy="365125"/>
          </a:xfrm>
        </p:spPr>
        <p:txBody>
          <a:bodyPr/>
          <a:lstStyle/>
          <a:p>
            <a:r>
              <a:rPr lang="en-US" dirty="0"/>
              <a:t> Dr. Roop Singh      ACSML0601     Machine Learning     Unit 1</a:t>
            </a:r>
          </a:p>
        </p:txBody>
      </p:sp>
      <p:sp>
        <p:nvSpPr>
          <p:cNvPr id="7" name="Rectangle 6"/>
          <p:cNvSpPr/>
          <p:nvPr/>
        </p:nvSpPr>
        <p:spPr>
          <a:xfrm>
            <a:off x="624162" y="968294"/>
            <a:ext cx="5000075" cy="461665"/>
          </a:xfrm>
          <a:prstGeom prst="rect">
            <a:avLst/>
          </a:prstGeom>
        </p:spPr>
        <p:txBody>
          <a:bodyPr wrap="square">
            <a:spAutoFit/>
          </a:bodyPr>
          <a:lstStyle/>
          <a:p>
            <a:pPr>
              <a:buFont typeface="Wingdings" pitchFamily="2" charset="2"/>
              <a:buChar char="Ø"/>
            </a:pPr>
            <a:r>
              <a:rPr lang="en-US" sz="2400"/>
              <a:t> Unit 1 Content: </a:t>
            </a:r>
          </a:p>
        </p:txBody>
      </p:sp>
      <p:pic>
        <p:nvPicPr>
          <p:cNvPr id="4" name="Picture 3">
            <a:extLst>
              <a:ext uri="{FF2B5EF4-FFF2-40B4-BE49-F238E27FC236}">
                <a16:creationId xmlns:a16="http://schemas.microsoft.com/office/drawing/2014/main" id="{C03DC568-E291-16CD-2C8E-2791CF557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1563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ox(in)">
                                      <p:cBhvr>
                                        <p:cTn id="25" dur="1000"/>
                                        <p:tgtEl>
                                          <p:spTgt spid="3">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ox(in)">
                                      <p:cBhvr>
                                        <p:cTn id="28" dur="1000"/>
                                        <p:tgtEl>
                                          <p:spTgt spid="3">
                                            <p:txEl>
                                              <p:pRg st="7" end="7"/>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ox(in)">
                                      <p:cBhvr>
                                        <p:cTn id="31" dur="1000"/>
                                        <p:tgtEl>
                                          <p:spTgt spid="3">
                                            <p:txEl>
                                              <p:pRg st="8" end="8"/>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ox(in)">
                                      <p:cBhvr>
                                        <p:cTn id="34" dur="1000"/>
                                        <p:tgtEl>
                                          <p:spTgt spid="3">
                                            <p:txEl>
                                              <p:pRg st="9" end="9"/>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ox(in)">
                                      <p:cBhvr>
                                        <p:cTn id="37" dur="1000"/>
                                        <p:tgtEl>
                                          <p:spTgt spid="3">
                                            <p:txEl>
                                              <p:pRg st="10" end="10"/>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box(in)">
                                      <p:cBhvr>
                                        <p:cTn id="4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968818-E6B8-42D9-A02A-F2568411E3CC}"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A5422CCB-037D-408B-BB39-0DBFD76ED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1070480"/>
            <a:ext cx="6629400" cy="5137786"/>
          </a:xfrm>
          <a:prstGeom prst="rect">
            <a:avLst/>
          </a:prstGeom>
        </p:spPr>
      </p:pic>
      <p:sp>
        <p:nvSpPr>
          <p:cNvPr id="2" name="Footer Placeholder 1">
            <a:extLst>
              <a:ext uri="{FF2B5EF4-FFF2-40B4-BE49-F238E27FC236}">
                <a16:creationId xmlns:a16="http://schemas.microsoft.com/office/drawing/2014/main" id="{795A2852-6332-EA3F-A504-200291D831C2}"/>
              </a:ext>
            </a:extLst>
          </p:cNvPr>
          <p:cNvSpPr>
            <a:spLocks noGrp="1"/>
          </p:cNvSpPr>
          <p:nvPr>
            <p:ph type="ftr" sz="quarter" idx="11"/>
          </p:nvPr>
        </p:nvSpPr>
        <p:spPr>
          <a:xfrm>
            <a:off x="1066800" y="6410383"/>
            <a:ext cx="7391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642FCD92-E067-0651-CFBF-728A07D7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04600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862D56-C242-42D5-9A15-E47AF830CF5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lnSpcReduction="10000"/>
          </a:bodyPr>
          <a:lstStyle/>
          <a:p>
            <a:pPr algn="just"/>
            <a:r>
              <a:rPr lang="en-US" sz="2000" b="1"/>
              <a:t>How does SVM work?</a:t>
            </a:r>
          </a:p>
          <a:p>
            <a:pPr algn="just"/>
            <a:r>
              <a:rPr lang="en-US" sz="2000"/>
              <a:t>The main objective is to segregate the given dataset in the best possible way. </a:t>
            </a:r>
          </a:p>
          <a:p>
            <a:pPr algn="just"/>
            <a:r>
              <a:rPr lang="en-US" sz="2000"/>
              <a:t>The distance between the either nearest points is known as the margin.</a:t>
            </a:r>
          </a:p>
          <a:p>
            <a:pPr algn="just"/>
            <a:r>
              <a:rPr lang="en-US" sz="2000"/>
              <a:t>The objective is to select a hyperplane with the maximum possible margin between support vectors in the given dataset. </a:t>
            </a:r>
          </a:p>
          <a:p>
            <a:pPr algn="just"/>
            <a:r>
              <a:rPr lang="en-US" sz="2000"/>
              <a:t>SVM searches for the maximum marginal hyperplane in the following steps:</a:t>
            </a:r>
          </a:p>
          <a:p>
            <a:pPr algn="just">
              <a:buFont typeface="+mj-lt"/>
              <a:buAutoNum type="arabicPeriod"/>
            </a:pPr>
            <a:r>
              <a:rPr lang="en-US" sz="2000"/>
              <a:t>Generate hyperplanes which segregates the classes in the best way. Figure showing three hyperplanes black, blue and orange. Here, the blue and orange have higher classification error, but the black is separating the two classes correctly.</a:t>
            </a:r>
          </a:p>
          <a:p>
            <a:pPr algn="just">
              <a:buFont typeface="+mj-lt"/>
              <a:buAutoNum type="arabicPeriod"/>
            </a:pPr>
            <a:r>
              <a:rPr lang="en-US" sz="2000"/>
              <a:t>Select the right hyperplane with the maximum segregation from the either nearest data points as shown in the right-hand side figure.</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6A041499-3E78-CFF2-4BAF-C19C039F0816}"/>
              </a:ext>
            </a:extLst>
          </p:cNvPr>
          <p:cNvSpPr>
            <a:spLocks noGrp="1"/>
          </p:cNvSpPr>
          <p:nvPr>
            <p:ph type="ftr" sz="quarter" idx="11"/>
          </p:nvPr>
        </p:nvSpPr>
        <p:spPr>
          <a:xfrm>
            <a:off x="1219200" y="6356350"/>
            <a:ext cx="7315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2B6C7878-8846-6A13-3BC1-BC5293AC5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27905660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7D258E-EC04-4735-8936-37BC731843CC}"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68E0D8F4-86A7-4273-BC49-5D2B4DFAF5C7}"/>
              </a:ext>
            </a:extLst>
          </p:cNvPr>
          <p:cNvPicPr>
            <a:picLocks noChangeAspect="1"/>
          </p:cNvPicPr>
          <p:nvPr/>
        </p:nvPicPr>
        <p:blipFill>
          <a:blip r:embed="rId2"/>
          <a:stretch>
            <a:fillRect/>
          </a:stretch>
        </p:blipFill>
        <p:spPr>
          <a:xfrm>
            <a:off x="457200" y="1584194"/>
            <a:ext cx="7971858" cy="3336421"/>
          </a:xfrm>
          <a:prstGeom prst="rect">
            <a:avLst/>
          </a:prstGeom>
        </p:spPr>
      </p:pic>
      <p:sp>
        <p:nvSpPr>
          <p:cNvPr id="2" name="Footer Placeholder 1">
            <a:extLst>
              <a:ext uri="{FF2B5EF4-FFF2-40B4-BE49-F238E27FC236}">
                <a16:creationId xmlns:a16="http://schemas.microsoft.com/office/drawing/2014/main" id="{1570BA31-89A7-3D24-7C38-29F04EBD3FE4}"/>
              </a:ext>
            </a:extLst>
          </p:cNvPr>
          <p:cNvSpPr>
            <a:spLocks noGrp="1"/>
          </p:cNvSpPr>
          <p:nvPr>
            <p:ph type="ftr" sz="quarter" idx="11"/>
          </p:nvPr>
        </p:nvSpPr>
        <p:spPr>
          <a:xfrm>
            <a:off x="990600" y="6359720"/>
            <a:ext cx="7438458"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5DCD4043-31C2-A946-1FEF-489326E6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294780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708FD1-8B87-4207-A0D5-DD687A71C13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000" b="1"/>
              <a:t>Dealing with non-linear and inseparable planes</a:t>
            </a:r>
          </a:p>
          <a:p>
            <a:pPr algn="just"/>
            <a:endParaRPr lang="en-US" sz="2000"/>
          </a:p>
          <a:p>
            <a:pPr algn="just"/>
            <a:r>
              <a:rPr lang="en-US" sz="2000"/>
              <a:t>Some problems can’t be solved using linear hyperplane, as shown in the figure below (left-hand side).</a:t>
            </a:r>
          </a:p>
          <a:p>
            <a:pPr algn="just"/>
            <a:endParaRPr lang="en-US" sz="2000"/>
          </a:p>
          <a:p>
            <a:pPr algn="just"/>
            <a:r>
              <a:rPr lang="en-US" sz="2000"/>
              <a:t>In such situation, SVM uses a kernel trick to transform the input space to a higher dimensional space as shown on the right. The data points are plotted on the x-axis and z-axis (Z is the squared sum of both x and y: z=x^2=y^2). Now you can easily segregate these points using linear separation.</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67DC9DEC-B4E2-AEC4-9F04-395C63FEB26B}"/>
              </a:ext>
            </a:extLst>
          </p:cNvPr>
          <p:cNvSpPr>
            <a:spLocks noGrp="1"/>
          </p:cNvSpPr>
          <p:nvPr>
            <p:ph type="ftr" sz="quarter" idx="11"/>
          </p:nvPr>
        </p:nvSpPr>
        <p:spPr>
          <a:xfrm>
            <a:off x="1219200" y="6383313"/>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EF6B3C46-A001-2F34-0620-B55D67042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3149785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56F9B4-694B-41E1-A763-FA239D6ED0E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2" name="Picture 1">
            <a:extLst>
              <a:ext uri="{FF2B5EF4-FFF2-40B4-BE49-F238E27FC236}">
                <a16:creationId xmlns:a16="http://schemas.microsoft.com/office/drawing/2014/main" id="{85BD27CF-A184-4774-A0EE-922D74AB9E34}"/>
              </a:ext>
            </a:extLst>
          </p:cNvPr>
          <p:cNvPicPr>
            <a:picLocks noChangeAspect="1"/>
          </p:cNvPicPr>
          <p:nvPr/>
        </p:nvPicPr>
        <p:blipFill>
          <a:blip r:embed="rId2"/>
          <a:stretch>
            <a:fillRect/>
          </a:stretch>
        </p:blipFill>
        <p:spPr>
          <a:xfrm>
            <a:off x="685800" y="1828800"/>
            <a:ext cx="7843603" cy="3200400"/>
          </a:xfrm>
          <a:prstGeom prst="rect">
            <a:avLst/>
          </a:prstGeom>
        </p:spPr>
      </p:pic>
      <p:sp>
        <p:nvSpPr>
          <p:cNvPr id="3" name="Footer Placeholder 2">
            <a:extLst>
              <a:ext uri="{FF2B5EF4-FFF2-40B4-BE49-F238E27FC236}">
                <a16:creationId xmlns:a16="http://schemas.microsoft.com/office/drawing/2014/main" id="{236A827A-D089-86F9-12A8-7EC6C4ADB48B}"/>
              </a:ext>
            </a:extLst>
          </p:cNvPr>
          <p:cNvSpPr>
            <a:spLocks noGrp="1"/>
          </p:cNvSpPr>
          <p:nvPr>
            <p:ph type="ftr" sz="quarter" idx="11"/>
          </p:nvPr>
        </p:nvSpPr>
        <p:spPr>
          <a:xfrm>
            <a:off x="1143000" y="6420258"/>
            <a:ext cx="7386403"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C43C7EEB-18A2-8AA3-3956-7C012A611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968899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497616-24A0-45B7-A112-83650B0FC99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E4984251-40A9-4D5C-BBB3-1C0B1522A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023908"/>
            <a:ext cx="6781800" cy="5096503"/>
          </a:xfrm>
          <a:prstGeom prst="rect">
            <a:avLst/>
          </a:prstGeom>
        </p:spPr>
      </p:pic>
      <p:sp>
        <p:nvSpPr>
          <p:cNvPr id="2" name="Footer Placeholder 1">
            <a:extLst>
              <a:ext uri="{FF2B5EF4-FFF2-40B4-BE49-F238E27FC236}">
                <a16:creationId xmlns:a16="http://schemas.microsoft.com/office/drawing/2014/main" id="{693440BD-290E-A5CD-DE42-D504D2CFA2A1}"/>
              </a:ext>
            </a:extLst>
          </p:cNvPr>
          <p:cNvSpPr>
            <a:spLocks noGrp="1"/>
          </p:cNvSpPr>
          <p:nvPr>
            <p:ph type="ftr" sz="quarter" idx="11"/>
          </p:nvPr>
        </p:nvSpPr>
        <p:spPr>
          <a:xfrm>
            <a:off x="1219200" y="6405462"/>
            <a:ext cx="7315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8FDFA078-AF33-0045-C174-36FA1701B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140947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F6F825-DAEA-4B61-AB73-F6EDBE77E99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AAFDC00D-CC38-47CF-827F-67F6FE970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782494"/>
            <a:ext cx="6781800" cy="4890149"/>
          </a:xfrm>
          <a:prstGeom prst="rect">
            <a:avLst/>
          </a:prstGeom>
        </p:spPr>
      </p:pic>
      <p:sp>
        <p:nvSpPr>
          <p:cNvPr id="2" name="Footer Placeholder 1">
            <a:extLst>
              <a:ext uri="{FF2B5EF4-FFF2-40B4-BE49-F238E27FC236}">
                <a16:creationId xmlns:a16="http://schemas.microsoft.com/office/drawing/2014/main" id="{EB376D3A-EEF0-8236-B7C6-16CB9E7FC964}"/>
              </a:ext>
            </a:extLst>
          </p:cNvPr>
          <p:cNvSpPr>
            <a:spLocks noGrp="1"/>
          </p:cNvSpPr>
          <p:nvPr>
            <p:ph type="ftr" sz="quarter" idx="11"/>
          </p:nvPr>
        </p:nvSpPr>
        <p:spPr>
          <a:xfrm>
            <a:off x="1219200" y="6356350"/>
            <a:ext cx="71628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76CA60A1-F419-21E4-CFDA-5A69484A5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87023038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4F6320-77E4-4C86-AC45-6E3FC04D1460}"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400" b="1"/>
              <a:t>SVM Kernels</a:t>
            </a:r>
          </a:p>
          <a:p>
            <a:pPr algn="just"/>
            <a:r>
              <a:rPr lang="en-US" sz="2400"/>
              <a:t>The SVM algorithm is implemented in practice using a kernel.</a:t>
            </a:r>
          </a:p>
          <a:p>
            <a:pPr algn="just"/>
            <a:r>
              <a:rPr lang="en-US" sz="2400"/>
              <a:t>A kernel transforms an input data space into the required form. </a:t>
            </a:r>
          </a:p>
          <a:p>
            <a:pPr algn="just"/>
            <a:r>
              <a:rPr lang="en-US" sz="2400"/>
              <a:t>SVM uses a technique called the kernel trick. Here, the kernel takes a low-dimensional input space and transforms it into a higher dimensional space. </a:t>
            </a:r>
          </a:p>
          <a:p>
            <a:pPr algn="just"/>
            <a:r>
              <a:rPr lang="en-US" sz="2400"/>
              <a:t>In other words, you can say that it converts no separable problem to separable problems by adding more dimension to it. </a:t>
            </a:r>
          </a:p>
          <a:p>
            <a:pPr algn="just"/>
            <a:r>
              <a:rPr lang="en-US" sz="2400"/>
              <a:t>It is most useful in non-linear separation problem. </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37F73CBA-84BB-79A2-8964-8936D4075B38}"/>
              </a:ext>
            </a:extLst>
          </p:cNvPr>
          <p:cNvSpPr>
            <a:spLocks noGrp="1"/>
          </p:cNvSpPr>
          <p:nvPr>
            <p:ph type="ftr" sz="quarter" idx="11"/>
          </p:nvPr>
        </p:nvSpPr>
        <p:spPr>
          <a:xfrm>
            <a:off x="1219200" y="6356350"/>
            <a:ext cx="71628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D7D00122-FF43-CF1A-DEE0-0A0EE459C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785553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B8CA2D-A944-47D4-A484-4777E48A6621}"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716280"/>
            <a:ext cx="8229600" cy="4602163"/>
          </a:xfrm>
        </p:spPr>
        <p:txBody>
          <a:bodyPr>
            <a:normAutofit fontScale="25000" lnSpcReduction="20000"/>
          </a:bodyPr>
          <a:lstStyle/>
          <a:p>
            <a:pPr marL="355600" algn="just">
              <a:lnSpc>
                <a:spcPct val="150000"/>
              </a:lnSpc>
              <a:spcBef>
                <a:spcPts val="95"/>
              </a:spcBef>
              <a:buClr>
                <a:schemeClr val="tx1"/>
              </a:buClr>
              <a:buSzPct val="93181"/>
              <a:tabLst>
                <a:tab pos="286385" algn="l"/>
                <a:tab pos="287020" algn="l"/>
              </a:tabLst>
            </a:pPr>
            <a:r>
              <a:rPr lang="en-US" sz="7200" b="1"/>
              <a:t>Types of Kernel: </a:t>
            </a:r>
          </a:p>
          <a:p>
            <a:pPr marL="355600" algn="just">
              <a:lnSpc>
                <a:spcPct val="150000"/>
              </a:lnSpc>
              <a:spcBef>
                <a:spcPts val="95"/>
              </a:spcBef>
              <a:buClr>
                <a:schemeClr val="tx1"/>
              </a:buClr>
              <a:buSzPct val="93181"/>
              <a:tabLst>
                <a:tab pos="286385" algn="l"/>
                <a:tab pos="287020" algn="l"/>
              </a:tabLst>
            </a:pPr>
            <a:r>
              <a:rPr lang="en-US" sz="7200" b="1"/>
              <a:t>Linear Kernel: </a:t>
            </a:r>
            <a:r>
              <a:rPr lang="en-US" sz="7200"/>
              <a:t>A linear kernel can be used as normal dot product any two given observations. The product between two vectors is the sum of the multiplication of each pair of input values.</a:t>
            </a:r>
          </a:p>
          <a:p>
            <a:pPr marL="355600" algn="just">
              <a:lnSpc>
                <a:spcPct val="150000"/>
              </a:lnSpc>
              <a:spcBef>
                <a:spcPts val="95"/>
              </a:spcBef>
              <a:buClr>
                <a:schemeClr val="tx1"/>
              </a:buClr>
              <a:buSzPct val="93181"/>
              <a:tabLst>
                <a:tab pos="286385" algn="l"/>
                <a:tab pos="287020" algn="l"/>
              </a:tabLst>
            </a:pPr>
            <a:endParaRPr lang="en-US" sz="7200"/>
          </a:p>
          <a:p>
            <a:pPr marL="355600" algn="just">
              <a:lnSpc>
                <a:spcPct val="150000"/>
              </a:lnSpc>
              <a:spcBef>
                <a:spcPts val="95"/>
              </a:spcBef>
              <a:buClr>
                <a:schemeClr val="tx1"/>
              </a:buClr>
              <a:buSzPct val="93181"/>
              <a:tabLst>
                <a:tab pos="286385" algn="l"/>
                <a:tab pos="287020" algn="l"/>
              </a:tabLst>
            </a:pPr>
            <a:r>
              <a:rPr lang="en-US" sz="7200"/>
              <a:t>K(x, xi) = sum(x * xi)</a:t>
            </a:r>
          </a:p>
          <a:p>
            <a:pPr marL="355600" algn="just">
              <a:lnSpc>
                <a:spcPct val="150000"/>
              </a:lnSpc>
              <a:spcBef>
                <a:spcPts val="95"/>
              </a:spcBef>
              <a:buClr>
                <a:schemeClr val="tx1"/>
              </a:buClr>
              <a:buSzPct val="93181"/>
              <a:tabLst>
                <a:tab pos="286385" algn="l"/>
                <a:tab pos="287020" algn="l"/>
              </a:tabLst>
            </a:pPr>
            <a:endParaRPr lang="en-US" sz="7200"/>
          </a:p>
          <a:p>
            <a:pPr marL="355600" algn="just">
              <a:lnSpc>
                <a:spcPct val="150000"/>
              </a:lnSpc>
              <a:spcBef>
                <a:spcPts val="95"/>
              </a:spcBef>
              <a:buClr>
                <a:schemeClr val="tx1"/>
              </a:buClr>
              <a:buSzPct val="93181"/>
              <a:tabLst>
                <a:tab pos="286385" algn="l"/>
                <a:tab pos="287020" algn="l"/>
              </a:tabLst>
            </a:pPr>
            <a:r>
              <a:rPr lang="en-US" sz="7200" b="1"/>
              <a:t>Polynomial Kernel: </a:t>
            </a:r>
            <a:r>
              <a:rPr lang="en-US" sz="7200"/>
              <a:t>A polynomial kernel is a more generalized form of the linear kernel. The polynomial kernel can distinguish curved or nonlinear input space.</a:t>
            </a:r>
          </a:p>
          <a:p>
            <a:pPr marL="355600" algn="just">
              <a:lnSpc>
                <a:spcPct val="150000"/>
              </a:lnSpc>
              <a:spcBef>
                <a:spcPts val="95"/>
              </a:spcBef>
              <a:buClr>
                <a:schemeClr val="tx1"/>
              </a:buClr>
              <a:buSzPct val="93181"/>
              <a:tabLst>
                <a:tab pos="286385" algn="l"/>
                <a:tab pos="287020" algn="l"/>
              </a:tabLst>
            </a:pPr>
            <a:endParaRPr lang="en-US" sz="7200"/>
          </a:p>
          <a:p>
            <a:pPr marL="355600" algn="just">
              <a:lnSpc>
                <a:spcPct val="150000"/>
              </a:lnSpc>
              <a:spcBef>
                <a:spcPts val="95"/>
              </a:spcBef>
              <a:buClr>
                <a:schemeClr val="tx1"/>
              </a:buClr>
              <a:buSzPct val="93181"/>
              <a:tabLst>
                <a:tab pos="286385" algn="l"/>
                <a:tab pos="287020" algn="l"/>
              </a:tabLst>
            </a:pPr>
            <a:r>
              <a:rPr lang="en-US" sz="7200"/>
              <a:t>K(</a:t>
            </a:r>
            <a:r>
              <a:rPr lang="en-US" sz="7200" err="1"/>
              <a:t>x,xi</a:t>
            </a:r>
            <a:r>
              <a:rPr lang="en-US" sz="7200"/>
              <a:t>) = 1 + sum(x * xi)^d</a:t>
            </a:r>
          </a:p>
          <a:p>
            <a:pPr marL="355600" algn="just">
              <a:lnSpc>
                <a:spcPct val="150000"/>
              </a:lnSpc>
              <a:spcBef>
                <a:spcPts val="95"/>
              </a:spcBef>
              <a:buClr>
                <a:schemeClr val="tx1"/>
              </a:buClr>
              <a:buSzPct val="93181"/>
              <a:tabLst>
                <a:tab pos="286385" algn="l"/>
                <a:tab pos="287020" algn="l"/>
              </a:tabLst>
            </a:pPr>
            <a:endParaRPr lang="en-US" sz="7200"/>
          </a:p>
          <a:p>
            <a:pPr marL="355600" algn="just">
              <a:lnSpc>
                <a:spcPct val="150000"/>
              </a:lnSpc>
              <a:spcBef>
                <a:spcPts val="95"/>
              </a:spcBef>
              <a:buClr>
                <a:schemeClr val="tx1"/>
              </a:buClr>
              <a:buSzPct val="93181"/>
              <a:tabLst>
                <a:tab pos="286385" algn="l"/>
                <a:tab pos="287020" algn="l"/>
              </a:tabLst>
            </a:pPr>
            <a:r>
              <a:rPr lang="en-US" sz="7200"/>
              <a:t>Where d is the degree of the polynomial. d=1 is similar to the linear transformation. The degree needs to be manually specified in the learning algorithm.</a:t>
            </a:r>
          </a:p>
          <a:p>
            <a:pPr marL="355600" algn="just">
              <a:lnSpc>
                <a:spcPct val="150000"/>
              </a:lnSpc>
              <a:spcBef>
                <a:spcPts val="95"/>
              </a:spcBef>
              <a:buClr>
                <a:schemeClr val="tx1"/>
              </a:buClr>
              <a:buSzPct val="93181"/>
              <a:tabLst>
                <a:tab pos="286385" algn="l"/>
                <a:tab pos="287020" algn="l"/>
              </a:tabLst>
            </a:pPr>
            <a:endParaRPr lang="en-US" sz="7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42017FB1-EB4F-3710-A48B-99DB5C98EC12}"/>
              </a:ext>
            </a:extLst>
          </p:cNvPr>
          <p:cNvSpPr>
            <a:spLocks noGrp="1"/>
          </p:cNvSpPr>
          <p:nvPr>
            <p:ph type="ftr" sz="quarter" idx="11"/>
          </p:nvPr>
        </p:nvSpPr>
        <p:spPr>
          <a:xfrm>
            <a:off x="1219200" y="6356349"/>
            <a:ext cx="70866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EBDA48FE-6E4B-99C8-E136-3E87CE7F9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454269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5A1EB3-89B1-4EC5-B015-95D3A0336451}"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716280"/>
            <a:ext cx="8229600" cy="4602163"/>
          </a:xfrm>
        </p:spPr>
        <p:txBody>
          <a:bodyPr>
            <a:normAutofit fontScale="25000" lnSpcReduction="20000"/>
          </a:bodyPr>
          <a:lstStyle/>
          <a:p>
            <a:pPr marL="355600" algn="just">
              <a:lnSpc>
                <a:spcPct val="150000"/>
              </a:lnSpc>
              <a:spcBef>
                <a:spcPts val="95"/>
              </a:spcBef>
              <a:buClr>
                <a:schemeClr val="tx1"/>
              </a:buClr>
              <a:buSzPct val="93181"/>
              <a:tabLst>
                <a:tab pos="286385" algn="l"/>
                <a:tab pos="287020" algn="l"/>
              </a:tabLst>
            </a:pPr>
            <a:r>
              <a:rPr lang="en-US" sz="7200" b="1"/>
              <a:t>Types of Kernel: </a:t>
            </a:r>
          </a:p>
          <a:p>
            <a:pPr marL="355600" algn="just">
              <a:lnSpc>
                <a:spcPct val="150000"/>
              </a:lnSpc>
              <a:spcBef>
                <a:spcPts val="95"/>
              </a:spcBef>
              <a:buClr>
                <a:schemeClr val="tx1"/>
              </a:buClr>
              <a:buSzPct val="93181"/>
              <a:tabLst>
                <a:tab pos="286385" algn="l"/>
                <a:tab pos="287020" algn="l"/>
              </a:tabLst>
            </a:pPr>
            <a:r>
              <a:rPr lang="en-US" sz="7200" b="1"/>
              <a:t>Linear Kernel: </a:t>
            </a:r>
            <a:r>
              <a:rPr lang="en-US" sz="7200"/>
              <a:t>A linear kernel can be used as normal dot product any two given observations. The product between two vectors is the sum of the multiplication of each pair of input values.</a:t>
            </a:r>
          </a:p>
          <a:p>
            <a:pPr marL="355600" algn="just">
              <a:lnSpc>
                <a:spcPct val="150000"/>
              </a:lnSpc>
              <a:spcBef>
                <a:spcPts val="95"/>
              </a:spcBef>
              <a:buClr>
                <a:schemeClr val="tx1"/>
              </a:buClr>
              <a:buSzPct val="93181"/>
              <a:tabLst>
                <a:tab pos="286385" algn="l"/>
                <a:tab pos="287020" algn="l"/>
              </a:tabLst>
            </a:pPr>
            <a:endParaRPr lang="en-US" sz="7200"/>
          </a:p>
          <a:p>
            <a:pPr marL="355600" algn="just">
              <a:lnSpc>
                <a:spcPct val="150000"/>
              </a:lnSpc>
              <a:spcBef>
                <a:spcPts val="95"/>
              </a:spcBef>
              <a:buClr>
                <a:schemeClr val="tx1"/>
              </a:buClr>
              <a:buSzPct val="93181"/>
              <a:tabLst>
                <a:tab pos="286385" algn="l"/>
                <a:tab pos="287020" algn="l"/>
              </a:tabLst>
            </a:pPr>
            <a:r>
              <a:rPr lang="en-US" sz="7200"/>
              <a:t>K(x, xi) = sum(x * xi)</a:t>
            </a:r>
          </a:p>
          <a:p>
            <a:pPr marL="355600" algn="just">
              <a:lnSpc>
                <a:spcPct val="150000"/>
              </a:lnSpc>
              <a:spcBef>
                <a:spcPts val="95"/>
              </a:spcBef>
              <a:buClr>
                <a:schemeClr val="tx1"/>
              </a:buClr>
              <a:buSzPct val="93181"/>
              <a:tabLst>
                <a:tab pos="286385" algn="l"/>
                <a:tab pos="287020" algn="l"/>
              </a:tabLst>
            </a:pPr>
            <a:endParaRPr lang="en-US" sz="7200"/>
          </a:p>
          <a:p>
            <a:pPr marL="355600" algn="just">
              <a:lnSpc>
                <a:spcPct val="150000"/>
              </a:lnSpc>
              <a:spcBef>
                <a:spcPts val="95"/>
              </a:spcBef>
              <a:buClr>
                <a:schemeClr val="tx1"/>
              </a:buClr>
              <a:buSzPct val="93181"/>
              <a:tabLst>
                <a:tab pos="286385" algn="l"/>
                <a:tab pos="287020" algn="l"/>
              </a:tabLst>
            </a:pPr>
            <a:r>
              <a:rPr lang="en-US" sz="7200" b="1"/>
              <a:t>Polynomial Kernel: </a:t>
            </a:r>
            <a:r>
              <a:rPr lang="en-US" sz="7200"/>
              <a:t>A polynomial kernel is a more generalized form of the linear kernel. The polynomial kernel can distinguish curved or nonlinear input space.</a:t>
            </a:r>
          </a:p>
          <a:p>
            <a:pPr marL="355600" algn="just">
              <a:lnSpc>
                <a:spcPct val="150000"/>
              </a:lnSpc>
              <a:spcBef>
                <a:spcPts val="95"/>
              </a:spcBef>
              <a:buClr>
                <a:schemeClr val="tx1"/>
              </a:buClr>
              <a:buSzPct val="93181"/>
              <a:tabLst>
                <a:tab pos="286385" algn="l"/>
                <a:tab pos="287020" algn="l"/>
              </a:tabLst>
            </a:pPr>
            <a:endParaRPr lang="en-US" sz="7200"/>
          </a:p>
          <a:p>
            <a:pPr marL="355600" algn="just">
              <a:lnSpc>
                <a:spcPct val="150000"/>
              </a:lnSpc>
              <a:spcBef>
                <a:spcPts val="95"/>
              </a:spcBef>
              <a:buClr>
                <a:schemeClr val="tx1"/>
              </a:buClr>
              <a:buSzPct val="93181"/>
              <a:tabLst>
                <a:tab pos="286385" algn="l"/>
                <a:tab pos="287020" algn="l"/>
              </a:tabLst>
            </a:pPr>
            <a:r>
              <a:rPr lang="en-US" sz="7200"/>
              <a:t>K(</a:t>
            </a:r>
            <a:r>
              <a:rPr lang="en-US" sz="7200" err="1"/>
              <a:t>x,xi</a:t>
            </a:r>
            <a:r>
              <a:rPr lang="en-US" sz="7200"/>
              <a:t>) = 1 + sum(x * xi)^d</a:t>
            </a:r>
          </a:p>
          <a:p>
            <a:pPr marL="355600" algn="just">
              <a:lnSpc>
                <a:spcPct val="150000"/>
              </a:lnSpc>
              <a:spcBef>
                <a:spcPts val="95"/>
              </a:spcBef>
              <a:buClr>
                <a:schemeClr val="tx1"/>
              </a:buClr>
              <a:buSzPct val="93181"/>
              <a:tabLst>
                <a:tab pos="286385" algn="l"/>
                <a:tab pos="287020" algn="l"/>
              </a:tabLst>
            </a:pPr>
            <a:endParaRPr lang="en-US" sz="7200"/>
          </a:p>
          <a:p>
            <a:pPr marL="355600" algn="just">
              <a:lnSpc>
                <a:spcPct val="150000"/>
              </a:lnSpc>
              <a:spcBef>
                <a:spcPts val="95"/>
              </a:spcBef>
              <a:buClr>
                <a:schemeClr val="tx1"/>
              </a:buClr>
              <a:buSzPct val="93181"/>
              <a:tabLst>
                <a:tab pos="286385" algn="l"/>
                <a:tab pos="287020" algn="l"/>
              </a:tabLst>
            </a:pPr>
            <a:r>
              <a:rPr lang="en-US" sz="7200"/>
              <a:t>Where d is the degree of the polynomial. d=1 is similar to the linear transformation. The degree needs to be manually specified in the learning algorithm.</a:t>
            </a:r>
          </a:p>
          <a:p>
            <a:pPr marL="355600" algn="just">
              <a:lnSpc>
                <a:spcPct val="150000"/>
              </a:lnSpc>
              <a:spcBef>
                <a:spcPts val="95"/>
              </a:spcBef>
              <a:buClr>
                <a:schemeClr val="tx1"/>
              </a:buClr>
              <a:buSzPct val="93181"/>
              <a:tabLst>
                <a:tab pos="286385" algn="l"/>
                <a:tab pos="287020" algn="l"/>
              </a:tabLst>
            </a:pPr>
            <a:endParaRPr lang="en-US" sz="7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41BCCEB1-00A3-57BB-93F5-40655E05AF38}"/>
              </a:ext>
            </a:extLst>
          </p:cNvPr>
          <p:cNvSpPr>
            <a:spLocks noGrp="1"/>
          </p:cNvSpPr>
          <p:nvPr>
            <p:ph type="ftr" sz="quarter" idx="11"/>
          </p:nvPr>
        </p:nvSpPr>
        <p:spPr>
          <a:xfrm>
            <a:off x="1295400" y="6356349"/>
            <a:ext cx="70866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796DEBCF-1D42-DA8A-E2D6-EFA59B66D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1070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6FC4DD-67CB-4A0A-B0E5-9D90A1AE007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Unit </a:t>
            </a:r>
            <a:r>
              <a:rPr kumimoji="0" lang="en-US" sz="2400" b="0" i="0" u="none" strike="noStrike" kern="1200" cap="none" spc="0" normalizeH="0" noProof="0">
                <a:ln>
                  <a:noFill/>
                </a:ln>
                <a:solidFill>
                  <a:schemeClr val="dk1"/>
                </a:solidFill>
                <a:effectLst/>
                <a:uLnTx/>
                <a:uFillTx/>
                <a:latin typeface="+mn-lt"/>
                <a:ea typeface="+mn-ea"/>
                <a:cs typeface="+mn-cs"/>
              </a:rPr>
              <a:t>Objective</a:t>
            </a:r>
            <a:endParaRPr kumimoji="0" 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04800" y="1600200"/>
            <a:ext cx="8382000" cy="4525963"/>
          </a:xfrm>
        </p:spPr>
        <p:txBody>
          <a:bodyPr>
            <a:normAutofit/>
          </a:bodyPr>
          <a:lstStyle/>
          <a:p>
            <a:pPr algn="just">
              <a:buNone/>
            </a:pPr>
            <a:r>
              <a:rPr lang="en-US" sz="2200"/>
              <a:t>      The objective of the Unit 1:</a:t>
            </a:r>
          </a:p>
          <a:p>
            <a:pPr algn="just">
              <a:buNone/>
            </a:pPr>
            <a:endParaRPr lang="en-US" sz="2200"/>
          </a:p>
          <a:p>
            <a:pPr algn="just">
              <a:buNone/>
            </a:pPr>
            <a:r>
              <a:rPr lang="en-US" sz="2200"/>
              <a:t>      1. To understand the basics of machine learning.</a:t>
            </a:r>
          </a:p>
          <a:p>
            <a:pPr algn="just">
              <a:buNone/>
            </a:pPr>
            <a:r>
              <a:rPr lang="en-US" sz="2200"/>
              <a:t>      2.  A clear concept of Learning and learning systems. </a:t>
            </a:r>
          </a:p>
          <a:p>
            <a:pPr algn="just">
              <a:buNone/>
            </a:pPr>
            <a:r>
              <a:rPr lang="en-US" sz="2200"/>
              <a:t>      3.  Brief History of ML. </a:t>
            </a:r>
          </a:p>
          <a:p>
            <a:pPr algn="just">
              <a:buNone/>
            </a:pPr>
            <a:r>
              <a:rPr lang="en-US" sz="2200"/>
              <a:t>      4.  Use of various approaches of Machine learning.</a:t>
            </a:r>
          </a:p>
          <a:p>
            <a:pPr algn="just">
              <a:buNone/>
            </a:pPr>
            <a:r>
              <a:rPr lang="en-US" sz="2200"/>
              <a:t>      5. understand the difference between Data Science and Machine learning.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85800"/>
          </a:xfrm>
          <a:prstGeom prst="rect">
            <a:avLst/>
          </a:prstGeom>
          <a:noFill/>
        </p:spPr>
      </p:pic>
      <p:sp>
        <p:nvSpPr>
          <p:cNvPr id="10" name="Footer Placeholder 4"/>
          <p:cNvSpPr>
            <a:spLocks noGrp="1"/>
          </p:cNvSpPr>
          <p:nvPr>
            <p:ph type="ftr" sz="quarter" idx="11"/>
          </p:nvPr>
        </p:nvSpPr>
        <p:spPr>
          <a:xfrm>
            <a:off x="2514600" y="6356350"/>
            <a:ext cx="5029200" cy="365125"/>
          </a:xfrm>
          <a:prstGeom prst="rect">
            <a:avLst/>
          </a:prstGeo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9E618F6E-7546-2E61-00C4-4D074169A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C6588B-1982-4067-9AFE-4DD07F2CC15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85000" lnSpcReduction="20000"/>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r>
              <a:rPr lang="en-US" sz="2400" b="1"/>
              <a:t>Radial Basis Function Kernel: </a:t>
            </a:r>
            <a:r>
              <a:rPr lang="en-US" sz="2400"/>
              <a:t>The Radial basis function kernel is a popular kernel function commonly used in support vector machine classification. RBF can map an input space in infinite dimensional space.</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r>
              <a:rPr lang="en-US" sz="2400"/>
              <a:t>K(</a:t>
            </a:r>
            <a:r>
              <a:rPr lang="en-US" sz="2400" err="1"/>
              <a:t>x,xi</a:t>
            </a:r>
            <a:r>
              <a:rPr lang="en-US" sz="2400"/>
              <a:t>) = exp(-gamma * sum((x – xi^2))</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r>
              <a:rPr lang="en-US" sz="2400"/>
              <a:t>Here gamma is a parameter, which ranges from 0 to 1. A higher value of gamma will perfectly fit the training dataset, which causes over-fitting. Gamma=0.1 is considered to be a good default value. The value of gamma needs to be manually specified in the learning algorithm.</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D2B8A19F-925A-96EC-2C18-3F08B49AE861}"/>
              </a:ext>
            </a:extLst>
          </p:cNvPr>
          <p:cNvSpPr>
            <a:spLocks noGrp="1"/>
          </p:cNvSpPr>
          <p:nvPr>
            <p:ph type="ftr" sz="quarter" idx="11"/>
          </p:nvPr>
        </p:nvSpPr>
        <p:spPr>
          <a:xfrm>
            <a:off x="1371600" y="6365427"/>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985A7B18-2A69-106D-E0C4-C4AC19866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990271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1897C9-0A3A-43F0-8167-90E910FBFB3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1763CC3B-D7C5-49E7-B51D-6C942F385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37183"/>
            <a:ext cx="6567301" cy="4934751"/>
          </a:xfrm>
          <a:prstGeom prst="rect">
            <a:avLst/>
          </a:prstGeom>
        </p:spPr>
      </p:pic>
      <p:sp>
        <p:nvSpPr>
          <p:cNvPr id="2" name="Footer Placeholder 1">
            <a:extLst>
              <a:ext uri="{FF2B5EF4-FFF2-40B4-BE49-F238E27FC236}">
                <a16:creationId xmlns:a16="http://schemas.microsoft.com/office/drawing/2014/main" id="{A810FBC0-5758-7674-8262-6AA31759EFCD}"/>
              </a:ext>
            </a:extLst>
          </p:cNvPr>
          <p:cNvSpPr>
            <a:spLocks noGrp="1"/>
          </p:cNvSpPr>
          <p:nvPr>
            <p:ph type="ftr" sz="quarter" idx="11"/>
          </p:nvPr>
        </p:nvSpPr>
        <p:spPr>
          <a:xfrm>
            <a:off x="1219200" y="6356350"/>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0128D33F-14F7-B35F-8A25-123D3162C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4419495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83AF53-0ADE-4231-AF7C-E803D9DBE15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05496903-9368-4BF8-883C-FC227BF65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95516"/>
            <a:ext cx="6324600" cy="4752383"/>
          </a:xfrm>
          <a:prstGeom prst="rect">
            <a:avLst/>
          </a:prstGeom>
        </p:spPr>
      </p:pic>
      <p:sp>
        <p:nvSpPr>
          <p:cNvPr id="2" name="Footer Placeholder 1">
            <a:extLst>
              <a:ext uri="{FF2B5EF4-FFF2-40B4-BE49-F238E27FC236}">
                <a16:creationId xmlns:a16="http://schemas.microsoft.com/office/drawing/2014/main" id="{8137F7F5-8D60-A2DF-114E-6896E415EAB0}"/>
              </a:ext>
            </a:extLst>
          </p:cNvPr>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DEE9FED7-DF83-8364-259E-A579ED726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345925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1985C9-D01C-4FD2-A675-E8CB5556621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a:bodyPr>
          <a:lstStyle/>
          <a:p>
            <a:pPr marL="12700" indent="0">
              <a:lnSpc>
                <a:spcPct val="150000"/>
              </a:lnSpc>
              <a:spcBef>
                <a:spcPts val="95"/>
              </a:spcBef>
              <a:buClr>
                <a:schemeClr val="tx1"/>
              </a:buClr>
              <a:buSzPct val="93181"/>
              <a:buNone/>
              <a:tabLst>
                <a:tab pos="286385" algn="l"/>
                <a:tab pos="287020" algn="l"/>
              </a:tabLst>
            </a:pPr>
            <a:r>
              <a:rPr lang="en-US" sz="2400" b="1"/>
              <a:t>Genetic Algorithms – Introduction</a:t>
            </a:r>
          </a:p>
          <a:p>
            <a:pPr marL="12700" indent="0">
              <a:lnSpc>
                <a:spcPct val="150000"/>
              </a:lnSpc>
              <a:spcBef>
                <a:spcPts val="95"/>
              </a:spcBef>
              <a:buClr>
                <a:schemeClr val="tx1"/>
              </a:buClr>
              <a:buSzPct val="93181"/>
              <a:buNone/>
              <a:tabLst>
                <a:tab pos="286385" algn="l"/>
                <a:tab pos="287020" algn="l"/>
              </a:tabLst>
            </a:pPr>
            <a:endParaRPr lang="en-US" sz="2400" b="1"/>
          </a:p>
          <a:p>
            <a:pPr marL="355600">
              <a:lnSpc>
                <a:spcPct val="150000"/>
              </a:lnSpc>
              <a:spcBef>
                <a:spcPts val="95"/>
              </a:spcBef>
              <a:buClr>
                <a:schemeClr val="tx1"/>
              </a:buClr>
              <a:buSzPct val="93181"/>
              <a:tabLst>
                <a:tab pos="286385" algn="l"/>
                <a:tab pos="287020" algn="l"/>
              </a:tabLst>
            </a:pPr>
            <a:r>
              <a:rPr lang="en-US" sz="2400"/>
              <a:t>Genetic Algorithm (GA) is a search-based optimization technique based on the principles of </a:t>
            </a:r>
            <a:r>
              <a:rPr lang="en-US" sz="2400" b="1"/>
              <a:t>Genetics and Natural Selection</a:t>
            </a:r>
            <a:r>
              <a:rPr lang="en-US" sz="2400"/>
              <a:t>. </a:t>
            </a:r>
          </a:p>
          <a:p>
            <a:pPr marL="355600">
              <a:lnSpc>
                <a:spcPct val="150000"/>
              </a:lnSpc>
              <a:spcBef>
                <a:spcPts val="95"/>
              </a:spcBef>
              <a:buClr>
                <a:schemeClr val="tx1"/>
              </a:buClr>
              <a:buSzPct val="93181"/>
              <a:tabLst>
                <a:tab pos="286385" algn="l"/>
                <a:tab pos="287020" algn="l"/>
              </a:tabLst>
            </a:pPr>
            <a:r>
              <a:rPr lang="en-US" sz="2400"/>
              <a:t>It is frequently used to find optimal or near-optimal solutions to difficult problems which otherwise would take a lifetime to solve. </a:t>
            </a:r>
          </a:p>
          <a:p>
            <a:pPr marL="355600">
              <a:lnSpc>
                <a:spcPct val="150000"/>
              </a:lnSpc>
              <a:spcBef>
                <a:spcPts val="95"/>
              </a:spcBef>
              <a:buClr>
                <a:schemeClr val="tx1"/>
              </a:buClr>
              <a:buSzPct val="93181"/>
              <a:tabLst>
                <a:tab pos="286385" algn="l"/>
                <a:tab pos="287020" algn="l"/>
              </a:tabLst>
            </a:pPr>
            <a:r>
              <a:rPr lang="en-US" sz="2400"/>
              <a:t>It is frequently used to solve optimization problems, in research, and in machine learning.</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278FAF0-9EBB-47AE-9384-ABB4DFE06199}"/>
                  </a:ext>
                </a:extLst>
              </p14:cNvPr>
              <p14:cNvContentPartPr/>
              <p14:nvPr/>
            </p14:nvContentPartPr>
            <p14:xfrm>
              <a:off x="2540160" y="4197240"/>
              <a:ext cx="4940640" cy="1931040"/>
            </p14:xfrm>
          </p:contentPart>
        </mc:Choice>
        <mc:Fallback xmlns="">
          <p:pic>
            <p:nvPicPr>
              <p:cNvPr id="2" name="Ink 1">
                <a:extLst>
                  <a:ext uri="{FF2B5EF4-FFF2-40B4-BE49-F238E27FC236}">
                    <a16:creationId xmlns:a16="http://schemas.microsoft.com/office/drawing/2014/main" id="{7278FAF0-9EBB-47AE-9384-ABB4DFE06199}"/>
                  </a:ext>
                </a:extLst>
              </p:cNvPr>
              <p:cNvPicPr/>
              <p:nvPr/>
            </p:nvPicPr>
            <p:blipFill>
              <a:blip r:embed="rId3"/>
              <a:stretch>
                <a:fillRect/>
              </a:stretch>
            </p:blipFill>
            <p:spPr>
              <a:xfrm>
                <a:off x="2530800" y="4187880"/>
                <a:ext cx="4959360" cy="1949760"/>
              </a:xfrm>
              <a:prstGeom prst="rect">
                <a:avLst/>
              </a:prstGeom>
            </p:spPr>
          </p:pic>
        </mc:Fallback>
      </mc:AlternateContent>
      <p:sp>
        <p:nvSpPr>
          <p:cNvPr id="3" name="Footer Placeholder 2">
            <a:extLst>
              <a:ext uri="{FF2B5EF4-FFF2-40B4-BE49-F238E27FC236}">
                <a16:creationId xmlns:a16="http://schemas.microsoft.com/office/drawing/2014/main" id="{F8191145-F1F2-0CBD-AE11-15F5E30FBB86}"/>
              </a:ext>
            </a:extLst>
          </p:cNvPr>
          <p:cNvSpPr>
            <a:spLocks noGrp="1"/>
          </p:cNvSpPr>
          <p:nvPr>
            <p:ph type="ftr" sz="quarter" idx="11"/>
          </p:nvPr>
        </p:nvSpPr>
        <p:spPr>
          <a:xfrm>
            <a:off x="1295400" y="6356350"/>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DC5012A-BD23-0D93-412F-3B5DCE531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053341-7CC5-436C-8430-4BE47107915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12" name="Picture 11">
            <a:extLst>
              <a:ext uri="{FF2B5EF4-FFF2-40B4-BE49-F238E27FC236}">
                <a16:creationId xmlns:a16="http://schemas.microsoft.com/office/drawing/2014/main" id="{C1BB1981-4932-492F-BD44-EF67718D6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2" name="Footer Placeholder 1">
            <a:extLst>
              <a:ext uri="{FF2B5EF4-FFF2-40B4-BE49-F238E27FC236}">
                <a16:creationId xmlns:a16="http://schemas.microsoft.com/office/drawing/2014/main" id="{D32D4749-6F64-DA41-A807-E99D49D5CEC1}"/>
              </a:ext>
            </a:extLst>
          </p:cNvPr>
          <p:cNvSpPr>
            <a:spLocks noGrp="1"/>
          </p:cNvSpPr>
          <p:nvPr>
            <p:ph type="ftr" sz="quarter" idx="11"/>
          </p:nvPr>
        </p:nvSpPr>
        <p:spPr>
          <a:xfrm>
            <a:off x="1219200" y="6356349"/>
            <a:ext cx="70866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936169F0-B700-99A0-57BA-E76408D69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311416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337E17-A091-4A92-B33E-4A0B005AAA2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066801"/>
            <a:ext cx="8229600" cy="5105400"/>
          </a:xfrm>
        </p:spPr>
        <p:txBody>
          <a:bodyPr>
            <a:normAutofit/>
          </a:bodyPr>
          <a:lstStyle/>
          <a:p>
            <a:pPr marL="0" indent="0">
              <a:buNone/>
            </a:pPr>
            <a:r>
              <a:rPr lang="en-US" sz="2800" b="1"/>
              <a:t>What are Genetic Algorithms?</a:t>
            </a:r>
          </a:p>
          <a:p>
            <a:endParaRPr lang="en-US" sz="2400" b="1"/>
          </a:p>
          <a:p>
            <a:pPr algn="just"/>
            <a:r>
              <a:rPr lang="en-US" sz="2400"/>
              <a:t>Nature has always been a great source of inspiration to all mankind. </a:t>
            </a:r>
          </a:p>
          <a:p>
            <a:pPr algn="just"/>
            <a:r>
              <a:rPr lang="en-US" sz="2400"/>
              <a:t>Genetic Algorithms (GAs) are search based algorithms based on the concepts of natural selection and genetics. </a:t>
            </a:r>
          </a:p>
          <a:p>
            <a:pPr algn="just"/>
            <a:r>
              <a:rPr lang="en-US" sz="2400"/>
              <a:t>GAs are a subset of a much larger branch of computation known as </a:t>
            </a:r>
            <a:r>
              <a:rPr lang="en-US" sz="2400" b="1"/>
              <a:t>Evolutionary Computation</a:t>
            </a:r>
            <a:r>
              <a:rPr lang="en-US" sz="2400"/>
              <a:t>.</a:t>
            </a:r>
          </a:p>
          <a:p>
            <a:pPr algn="just"/>
            <a:r>
              <a:rPr lang="en-US" sz="2400"/>
              <a:t>GAs were developed by John Holland and his students and colleagues at the University of Michigan, most notably David E. Goldberg and has since been tried on various optimization problems with a high degree of success.</a:t>
            </a:r>
          </a:p>
          <a:p>
            <a:pPr algn="just"/>
            <a:endParaRPr lang="en-US" sz="2400"/>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FE0FBA74-CF3A-4220-26B5-9A236AB2E9A7}"/>
              </a:ext>
            </a:extLst>
          </p:cNvPr>
          <p:cNvSpPr>
            <a:spLocks noGrp="1"/>
          </p:cNvSpPr>
          <p:nvPr>
            <p:ph type="ftr" sz="quarter" idx="11"/>
          </p:nvPr>
        </p:nvSpPr>
        <p:spPr>
          <a:xfrm>
            <a:off x="1371600" y="6294438"/>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C2D087BC-E4D3-6409-5676-D4FAD86EC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DF7929-F94D-41AB-8A99-3B69947B5C7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066801"/>
            <a:ext cx="8229600" cy="5105400"/>
          </a:xfrm>
        </p:spPr>
        <p:txBody>
          <a:bodyPr>
            <a:normAutofit fontScale="77500" lnSpcReduction="20000"/>
          </a:bodyPr>
          <a:lstStyle/>
          <a:p>
            <a:pPr marL="0" indent="0">
              <a:buNone/>
            </a:pPr>
            <a:r>
              <a:rPr lang="en-US" sz="2400" b="1"/>
              <a:t>What are Genetic Algorithms?</a:t>
            </a:r>
          </a:p>
          <a:p>
            <a:pPr marL="0" indent="0" algn="just">
              <a:buNone/>
            </a:pPr>
            <a:endParaRPr lang="en-US" sz="2400"/>
          </a:p>
          <a:p>
            <a:pPr algn="just"/>
            <a:r>
              <a:rPr lang="en-US" sz="2400"/>
              <a:t>In GAs, we have a </a:t>
            </a:r>
            <a:r>
              <a:rPr lang="en-US" sz="2400" b="1"/>
              <a:t>pool or a population of possible solutions</a:t>
            </a:r>
            <a:r>
              <a:rPr lang="en-US" sz="2400"/>
              <a:t> to the given problem. </a:t>
            </a:r>
          </a:p>
          <a:p>
            <a:pPr algn="just"/>
            <a:r>
              <a:rPr lang="en-US" sz="2400"/>
              <a:t>These solutions then undergo recombination and mutation (like in natural genetics), producing new children, and the process is repeated over various generations. </a:t>
            </a:r>
          </a:p>
          <a:p>
            <a:pPr algn="just"/>
            <a:r>
              <a:rPr lang="en-US" sz="2400"/>
              <a:t>Each individual (or candidate solution) is assigned a fitness value (based on its objective function value) and the fitter individuals are given a higher chance to mate and yield more “fitter” individuals. </a:t>
            </a:r>
          </a:p>
          <a:p>
            <a:pPr algn="just"/>
            <a:r>
              <a:rPr lang="en-US" sz="2400"/>
              <a:t>This is in line with the Darwinian Theory of “Survival of the Fittest”.</a:t>
            </a:r>
          </a:p>
          <a:p>
            <a:pPr algn="just"/>
            <a:endParaRPr lang="en-US" sz="2400"/>
          </a:p>
          <a:p>
            <a:pPr algn="just"/>
            <a:r>
              <a:rPr lang="en-US" sz="2400"/>
              <a:t>In this way we keep “evolving” better individuals or solutions over generations, till we reach a stopping criterion.</a:t>
            </a:r>
          </a:p>
          <a:p>
            <a:pPr algn="just"/>
            <a:endParaRPr lang="en-US" sz="2400"/>
          </a:p>
          <a:p>
            <a:pPr algn="just"/>
            <a:r>
              <a:rPr lang="en-US" sz="2400"/>
              <a:t>Genetic Algorithms are sufficiently randomized in nature, but they perform much better than random local search (in which we just try various random solutions, keeping track of the best so far), as they exploit historical information as well.</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B6EE368-72E1-4081-B39E-4630D8F5114A}"/>
                  </a:ext>
                </a:extLst>
              </p14:cNvPr>
              <p14:cNvContentPartPr/>
              <p14:nvPr/>
            </p14:nvContentPartPr>
            <p14:xfrm>
              <a:off x="3156120" y="679320"/>
              <a:ext cx="5696280" cy="3543840"/>
            </p14:xfrm>
          </p:contentPart>
        </mc:Choice>
        <mc:Fallback xmlns="">
          <p:pic>
            <p:nvPicPr>
              <p:cNvPr id="2" name="Ink 1">
                <a:extLst>
                  <a:ext uri="{FF2B5EF4-FFF2-40B4-BE49-F238E27FC236}">
                    <a16:creationId xmlns:a16="http://schemas.microsoft.com/office/drawing/2014/main" id="{6B6EE368-72E1-4081-B39E-4630D8F5114A}"/>
                  </a:ext>
                </a:extLst>
              </p:cNvPr>
              <p:cNvPicPr/>
              <p:nvPr/>
            </p:nvPicPr>
            <p:blipFill>
              <a:blip r:embed="rId3"/>
              <a:stretch>
                <a:fillRect/>
              </a:stretch>
            </p:blipFill>
            <p:spPr>
              <a:xfrm>
                <a:off x="3146760" y="669960"/>
                <a:ext cx="5715000" cy="3562560"/>
              </a:xfrm>
              <a:prstGeom prst="rect">
                <a:avLst/>
              </a:prstGeom>
            </p:spPr>
          </p:pic>
        </mc:Fallback>
      </mc:AlternateContent>
      <p:sp>
        <p:nvSpPr>
          <p:cNvPr id="3" name="Footer Placeholder 2">
            <a:extLst>
              <a:ext uri="{FF2B5EF4-FFF2-40B4-BE49-F238E27FC236}">
                <a16:creationId xmlns:a16="http://schemas.microsoft.com/office/drawing/2014/main" id="{885C6A1D-D5C4-1AFA-16E5-383447340DA2}"/>
              </a:ext>
            </a:extLst>
          </p:cNvPr>
          <p:cNvSpPr>
            <a:spLocks noGrp="1"/>
          </p:cNvSpPr>
          <p:nvPr>
            <p:ph type="ftr" sz="quarter" idx="11"/>
          </p:nvPr>
        </p:nvSpPr>
        <p:spPr>
          <a:xfrm>
            <a:off x="1295400" y="6356349"/>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5A85AED5-CBCF-F470-7E27-01CC64CA1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0528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551584-BB7F-41D3-97C8-09F1B28A4D4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endParaRPr lang="en-US" sz="2400" b="1"/>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78D678DA-DC7B-4012-B2D7-1019DB641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811263"/>
            <a:ext cx="5257800" cy="523547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CA4B1B3-9A3D-4728-8758-E83DD918EE8E}"/>
                  </a:ext>
                </a:extLst>
              </p14:cNvPr>
              <p14:cNvContentPartPr/>
              <p14:nvPr/>
            </p14:nvContentPartPr>
            <p14:xfrm>
              <a:off x="1231920" y="901800"/>
              <a:ext cx="2985120" cy="4204080"/>
            </p14:xfrm>
          </p:contentPart>
        </mc:Choice>
        <mc:Fallback xmlns="">
          <p:pic>
            <p:nvPicPr>
              <p:cNvPr id="2" name="Ink 1">
                <a:extLst>
                  <a:ext uri="{FF2B5EF4-FFF2-40B4-BE49-F238E27FC236}">
                    <a16:creationId xmlns:a16="http://schemas.microsoft.com/office/drawing/2014/main" id="{ECA4B1B3-9A3D-4728-8758-E83DD918EE8E}"/>
                  </a:ext>
                </a:extLst>
              </p:cNvPr>
              <p:cNvPicPr/>
              <p:nvPr/>
            </p:nvPicPr>
            <p:blipFill>
              <a:blip r:embed="rId4"/>
              <a:stretch>
                <a:fillRect/>
              </a:stretch>
            </p:blipFill>
            <p:spPr>
              <a:xfrm>
                <a:off x="1222560" y="892440"/>
                <a:ext cx="3003840" cy="4222800"/>
              </a:xfrm>
              <a:prstGeom prst="rect">
                <a:avLst/>
              </a:prstGeom>
            </p:spPr>
          </p:pic>
        </mc:Fallback>
      </mc:AlternateContent>
      <p:sp>
        <p:nvSpPr>
          <p:cNvPr id="5" name="Footer Placeholder 4">
            <a:extLst>
              <a:ext uri="{FF2B5EF4-FFF2-40B4-BE49-F238E27FC236}">
                <a16:creationId xmlns:a16="http://schemas.microsoft.com/office/drawing/2014/main" id="{43090B4F-4A9C-33F0-55B4-0F006DF6488D}"/>
              </a:ext>
            </a:extLst>
          </p:cNvPr>
          <p:cNvSpPr>
            <a:spLocks noGrp="1"/>
          </p:cNvSpPr>
          <p:nvPr>
            <p:ph type="ftr" sz="quarter" idx="11"/>
          </p:nvPr>
        </p:nvSpPr>
        <p:spPr>
          <a:xfrm>
            <a:off x="1231920" y="6368047"/>
            <a:ext cx="7226280" cy="365125"/>
          </a:xfrm>
        </p:spPr>
        <p:txBody>
          <a:bodyPr/>
          <a:lstStyle/>
          <a:p>
            <a:r>
              <a:rPr lang="en-US" dirty="0"/>
              <a:t> Dr. Roop Singh      ACSML0601     Machine Learning     Unit 1</a:t>
            </a:r>
          </a:p>
        </p:txBody>
      </p:sp>
      <p:pic>
        <p:nvPicPr>
          <p:cNvPr id="8" name="Picture 7">
            <a:extLst>
              <a:ext uri="{FF2B5EF4-FFF2-40B4-BE49-F238E27FC236}">
                <a16:creationId xmlns:a16="http://schemas.microsoft.com/office/drawing/2014/main" id="{40EE063F-2E89-21FD-0546-9F22D7D85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3051150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9519EF-03CC-4C92-9F2C-E6A50C282CF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marL="0" indent="0">
              <a:buNone/>
            </a:pPr>
            <a:r>
              <a:rPr lang="en-US" sz="2400" b="1"/>
              <a:t>Advantages of GAs</a:t>
            </a:r>
          </a:p>
          <a:p>
            <a:endParaRPr lang="en-US" sz="2400"/>
          </a:p>
          <a:p>
            <a:r>
              <a:rPr lang="en-US" sz="2400"/>
              <a:t>Does not require any derivative information (which may not be available for many real-world problems).</a:t>
            </a:r>
          </a:p>
          <a:p>
            <a:r>
              <a:rPr lang="en-US" sz="2400"/>
              <a:t>Is faster and more efficient as compared to the traditional methods.</a:t>
            </a:r>
          </a:p>
          <a:p>
            <a:r>
              <a:rPr lang="en-US" sz="2400"/>
              <a:t>Has very good parallel capabilities.</a:t>
            </a:r>
          </a:p>
          <a:p>
            <a:r>
              <a:rPr lang="en-US" sz="2400"/>
              <a:t>Optimizes both continuous and discrete functions and also multi-objective problems.</a:t>
            </a:r>
          </a:p>
          <a:p>
            <a:r>
              <a:rPr lang="en-US" sz="2400"/>
              <a:t>Provides a list of “good” solutions and not just a single solution.</a:t>
            </a:r>
          </a:p>
          <a:p>
            <a:r>
              <a:rPr lang="en-US" sz="2400"/>
              <a:t>Always gets an answer to the problem, which gets better over the time.</a:t>
            </a:r>
          </a:p>
          <a:p>
            <a:r>
              <a:rPr lang="en-US" sz="2400"/>
              <a:t>Useful when the search space is very large and there are a large number of parameters involved.</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A2F6838B-F28E-55D8-6F21-2233D0B789FA}"/>
              </a:ext>
            </a:extLst>
          </p:cNvPr>
          <p:cNvSpPr>
            <a:spLocks noGrp="1"/>
          </p:cNvSpPr>
          <p:nvPr>
            <p:ph type="ftr" sz="quarter" idx="11"/>
          </p:nvPr>
        </p:nvSpPr>
        <p:spPr>
          <a:xfrm>
            <a:off x="1371600" y="6356349"/>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480227BF-3B22-5559-A9E3-506CC5042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26AE5D-E0E5-449F-B3CF-D26F4423EAA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400" b="1"/>
              <a:t>Limitations of GAs</a:t>
            </a:r>
          </a:p>
          <a:p>
            <a:r>
              <a:rPr lang="en-US" sz="2400"/>
              <a:t>GAs are not suited for all problems, especially problems which are simple and for which derivative information is available.</a:t>
            </a:r>
          </a:p>
          <a:p>
            <a:r>
              <a:rPr lang="en-US" sz="2400"/>
              <a:t>Fitness value is calculated repeatedly which might be computationally expensive for some problems.</a:t>
            </a:r>
          </a:p>
          <a:p>
            <a:r>
              <a:rPr lang="en-US" sz="2400"/>
              <a:t>Being stochastic, there are no guarantees on the optimality or the quality of the solution.</a:t>
            </a:r>
          </a:p>
          <a:p>
            <a:r>
              <a:rPr lang="en-US" sz="2400"/>
              <a:t>If not implemented properly, the GA may not converge to the optimal solution.</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F93D089D-70CB-D41D-7D2D-84AB74DF1802}"/>
              </a:ext>
            </a:extLst>
          </p:cNvPr>
          <p:cNvSpPr>
            <a:spLocks noGrp="1"/>
          </p:cNvSpPr>
          <p:nvPr>
            <p:ph type="ftr" sz="quarter" idx="11"/>
          </p:nvPr>
        </p:nvSpPr>
        <p:spPr>
          <a:xfrm>
            <a:off x="1219200" y="6376116"/>
            <a:ext cx="71628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FB914604-4DB7-01AD-45DD-218ECE0B9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BB79D5-9490-4130-A595-2F2FDF8E47A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dk1"/>
                </a:solidFill>
                <a:effectLst/>
                <a:uLnTx/>
                <a:uFillTx/>
                <a:latin typeface="+mn-lt"/>
                <a:ea typeface="+mn-ea"/>
                <a:cs typeface="+mn-cs"/>
              </a:rPr>
              <a:t>Topic </a:t>
            </a:r>
            <a:r>
              <a:rPr kumimoji="0" lang="en-US" sz="2400" b="0" i="0" u="none" strike="noStrike" kern="1200" cap="none" spc="0" normalizeH="0" noProof="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57200" y="1524000"/>
            <a:ext cx="8229600" cy="4602163"/>
          </a:xfrm>
        </p:spPr>
        <p:txBody>
          <a:bodyPr>
            <a:normAutofit/>
          </a:bodyPr>
          <a:lstStyle/>
          <a:p>
            <a:pPr marL="12700" indent="0">
              <a:lnSpc>
                <a:spcPct val="100000"/>
              </a:lnSpc>
              <a:spcBef>
                <a:spcPts val="95"/>
              </a:spcBef>
              <a:buClr>
                <a:srgbClr val="0AD0D9"/>
              </a:buClr>
              <a:buSzPct val="93181"/>
              <a:buNone/>
              <a:tabLst>
                <a:tab pos="286385" algn="l"/>
                <a:tab pos="287020" algn="l"/>
              </a:tabLst>
            </a:pPr>
            <a:r>
              <a:rPr lang="en-US" sz="2400"/>
              <a:t>Student will be able to understand</a:t>
            </a:r>
          </a:p>
          <a:p>
            <a:pPr marL="287020" indent="-274320">
              <a:lnSpc>
                <a:spcPct val="150000"/>
              </a:lnSpc>
              <a:buClr>
                <a:srgbClr val="0AD0D9"/>
              </a:buClr>
              <a:buSzPct val="95454"/>
              <a:buFont typeface="Wingdings 2"/>
              <a:buChar char=""/>
              <a:tabLst>
                <a:tab pos="286385" algn="l"/>
                <a:tab pos="287020" algn="l"/>
              </a:tabLst>
            </a:pPr>
            <a:r>
              <a:rPr lang="en-US" sz="2400"/>
              <a:t>     Learning</a:t>
            </a:r>
          </a:p>
          <a:p>
            <a:pPr marL="287020" indent="-274320">
              <a:lnSpc>
                <a:spcPct val="150000"/>
              </a:lnSpc>
              <a:buClr>
                <a:srgbClr val="0AD0D9"/>
              </a:buClr>
              <a:buSzPct val="95454"/>
              <a:buFont typeface="Wingdings 2"/>
              <a:buChar char=""/>
              <a:tabLst>
                <a:tab pos="286385" algn="l"/>
                <a:tab pos="287020" algn="l"/>
              </a:tabLst>
            </a:pPr>
            <a:r>
              <a:rPr lang="en-US" sz="2400"/>
              <a:t>     Types of Learning, </a:t>
            </a:r>
          </a:p>
          <a:p>
            <a:pPr marL="287020" indent="-274320">
              <a:lnSpc>
                <a:spcPct val="150000"/>
              </a:lnSpc>
              <a:buClr>
                <a:srgbClr val="0AD0D9"/>
              </a:buClr>
              <a:buSzPct val="95454"/>
              <a:buFont typeface="Wingdings 2"/>
              <a:buChar char=""/>
              <a:tabLst>
                <a:tab pos="286385" algn="l"/>
                <a:tab pos="287020" algn="l"/>
              </a:tabLst>
            </a:pPr>
            <a:r>
              <a:rPr lang="en-US" sz="2400"/>
              <a:t>    Well defined learning problems, </a:t>
            </a:r>
          </a:p>
          <a:p>
            <a:pPr marL="287020" indent="-274320">
              <a:lnSpc>
                <a:spcPct val="150000"/>
              </a:lnSpc>
              <a:buClr>
                <a:srgbClr val="0AD0D9"/>
              </a:buClr>
              <a:buSzPct val="95454"/>
              <a:buFont typeface="Wingdings 2"/>
              <a:buChar char=""/>
              <a:tabLst>
                <a:tab pos="286385" algn="l"/>
                <a:tab pos="287020" algn="l"/>
              </a:tabLst>
            </a:pPr>
            <a:r>
              <a:rPr lang="en-US" sz="2400"/>
              <a:t>     Designing a Learning System</a:t>
            </a:r>
          </a:p>
          <a:p>
            <a:endParaRPr lang="en-US" sz="2400"/>
          </a:p>
          <a:p>
            <a:pPr marL="287020" indent="-274320">
              <a:lnSpc>
                <a:spcPct val="100000"/>
              </a:lnSpc>
              <a:spcBef>
                <a:spcPts val="95"/>
              </a:spcBef>
              <a:buClr>
                <a:srgbClr val="0AD0D9"/>
              </a:buClr>
              <a:buSzPct val="93181"/>
              <a:buNone/>
              <a:tabLst>
                <a:tab pos="286385" algn="l"/>
                <a:tab pos="287020" algn="l"/>
              </a:tabLst>
            </a:pPr>
            <a:endParaRPr lang="en-US" sz="2000"/>
          </a:p>
        </p:txBody>
      </p:sp>
      <p:sp>
        <p:nvSpPr>
          <p:cNvPr id="10" name="Footer Placeholder 4"/>
          <p:cNvSpPr>
            <a:spLocks noGrp="1"/>
          </p:cNvSpPr>
          <p:nvPr>
            <p:ph type="ftr" sz="quarter" idx="11"/>
          </p:nvPr>
        </p:nvSpPr>
        <p:spPr>
          <a:xfrm>
            <a:off x="2514600" y="6356350"/>
            <a:ext cx="5029200" cy="365125"/>
          </a:xfrm>
          <a:prstGeom prst="rect">
            <a:avLst/>
          </a:prstGeo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9983D52B-A0A2-5E53-2A9D-F9E65C35B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C2E00D-82D5-4E07-916F-DD1D843B9BA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Data Science Vs. Machine Learning and AI</a:t>
            </a:r>
          </a:p>
          <a:p>
            <a:pPr algn="ctr">
              <a:spcBef>
                <a:spcPct val="0"/>
              </a:spcBef>
              <a:defRPr/>
            </a:pPr>
            <a:r>
              <a:rPr lang="en-US" sz="2800" b="1"/>
              <a:t>(CO1,2,3,4)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graphicFrame>
        <p:nvGraphicFramePr>
          <p:cNvPr id="2" name="Table 1"/>
          <p:cNvGraphicFramePr>
            <a:graphicFrameLocks noGrp="1"/>
          </p:cNvGraphicFramePr>
          <p:nvPr>
            <p:extLst>
              <p:ext uri="{D42A27DB-BD31-4B8C-83A1-F6EECF244321}">
                <p14:modId xmlns:p14="http://schemas.microsoft.com/office/powerpoint/2010/main" val="4033477308"/>
              </p:ext>
            </p:extLst>
          </p:nvPr>
        </p:nvGraphicFramePr>
        <p:xfrm>
          <a:off x="1447800" y="1219200"/>
          <a:ext cx="6096000" cy="4800600"/>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66700">
                <a:tc>
                  <a:txBody>
                    <a:bodyPr/>
                    <a:lstStyle/>
                    <a:p>
                      <a:r>
                        <a:rPr lang="en-US" sz="1200" b="1"/>
                        <a:t>Artificial Intelligence </a:t>
                      </a:r>
                      <a:endParaRPr lang="en-US" sz="1200"/>
                    </a:p>
                  </a:txBody>
                  <a:tcPr marL="62861" marR="62861" marT="31430" marB="31430" anchor="ctr">
                    <a:lnL>
                      <a:noFill/>
                    </a:lnL>
                    <a:lnR>
                      <a:noFill/>
                    </a:lnR>
                    <a:lnT>
                      <a:noFill/>
                    </a:lnT>
                    <a:lnB>
                      <a:noFill/>
                    </a:lnB>
                  </a:tcPr>
                </a:tc>
                <a:tc>
                  <a:txBody>
                    <a:bodyPr/>
                    <a:lstStyle/>
                    <a:p>
                      <a:r>
                        <a:rPr lang="en-US" sz="1200" b="1"/>
                        <a:t>Machine Learning</a:t>
                      </a:r>
                      <a:endParaRPr lang="en-US" sz="1200"/>
                    </a:p>
                  </a:txBody>
                  <a:tcPr marL="62861" marR="62861" marT="31430" marB="31430" anchor="ctr">
                    <a:lnL>
                      <a:noFill/>
                    </a:lnL>
                    <a:lnR>
                      <a:noFill/>
                    </a:lnR>
                    <a:lnT>
                      <a:noFill/>
                    </a:lnT>
                    <a:lnB>
                      <a:noFill/>
                    </a:lnB>
                  </a:tcPr>
                </a:tc>
                <a:tc>
                  <a:txBody>
                    <a:bodyPr/>
                    <a:lstStyle/>
                    <a:p>
                      <a:r>
                        <a:rPr lang="en-US" sz="1200" b="1"/>
                        <a:t>Data Science</a:t>
                      </a:r>
                      <a:endParaRPr lang="en-US" sz="1200"/>
                    </a:p>
                  </a:txBody>
                  <a:tcPr marL="62861" marR="62861" marT="31430" marB="31430" anchor="ctr">
                    <a:lnL>
                      <a:noFill/>
                    </a:lnL>
                    <a:lnR>
                      <a:noFill/>
                    </a:lnR>
                    <a:lnT>
                      <a:noFill/>
                    </a:lnT>
                    <a:lnB>
                      <a:noFill/>
                    </a:lnB>
                  </a:tcPr>
                </a:tc>
                <a:extLst>
                  <a:ext uri="{0D108BD9-81ED-4DB2-BD59-A6C34878D82A}">
                    <a16:rowId xmlns:a16="http://schemas.microsoft.com/office/drawing/2014/main" val="10000"/>
                  </a:ext>
                </a:extLst>
              </a:tr>
              <a:tr h="466725">
                <a:tc>
                  <a:txBody>
                    <a:bodyPr/>
                    <a:lstStyle/>
                    <a:p>
                      <a:r>
                        <a:rPr lang="en-US" sz="1200"/>
                        <a:t>Includes Machine Learning.</a:t>
                      </a:r>
                    </a:p>
                  </a:txBody>
                  <a:tcPr marL="62861" marR="62861" marT="31430" marB="31430" anchor="ctr">
                    <a:lnL>
                      <a:noFill/>
                    </a:lnL>
                    <a:lnR>
                      <a:noFill/>
                    </a:lnR>
                    <a:lnT>
                      <a:noFill/>
                    </a:lnT>
                    <a:lnB>
                      <a:noFill/>
                    </a:lnB>
                  </a:tcPr>
                </a:tc>
                <a:tc>
                  <a:txBody>
                    <a:bodyPr/>
                    <a:lstStyle/>
                    <a:p>
                      <a:r>
                        <a:rPr lang="en-US" sz="1200"/>
                        <a:t>Subset of Artificial Intelligence.</a:t>
                      </a:r>
                    </a:p>
                  </a:txBody>
                  <a:tcPr marL="62861" marR="62861" marT="31430" marB="31430" anchor="ctr">
                    <a:lnL>
                      <a:noFill/>
                    </a:lnL>
                    <a:lnR>
                      <a:noFill/>
                    </a:lnR>
                    <a:lnT>
                      <a:noFill/>
                    </a:lnT>
                    <a:lnB>
                      <a:noFill/>
                    </a:lnB>
                  </a:tcPr>
                </a:tc>
                <a:tc>
                  <a:txBody>
                    <a:bodyPr/>
                    <a:lstStyle/>
                    <a:p>
                      <a:r>
                        <a:rPr lang="en-US" sz="1200"/>
                        <a:t>Includes various Data Operations.</a:t>
                      </a:r>
                    </a:p>
                  </a:txBody>
                  <a:tcPr marL="62861" marR="62861" marT="31430" marB="31430" anchor="ctr">
                    <a:lnL>
                      <a:noFill/>
                    </a:lnL>
                    <a:lnR>
                      <a:noFill/>
                    </a:lnR>
                    <a:lnT>
                      <a:noFill/>
                    </a:lnT>
                    <a:lnB>
                      <a:noFill/>
                    </a:lnB>
                  </a:tcPr>
                </a:tc>
                <a:extLst>
                  <a:ext uri="{0D108BD9-81ED-4DB2-BD59-A6C34878D82A}">
                    <a16:rowId xmlns:a16="http://schemas.microsoft.com/office/drawing/2014/main" val="10001"/>
                  </a:ext>
                </a:extLst>
              </a:tr>
              <a:tr h="1466850">
                <a:tc>
                  <a:txBody>
                    <a:bodyPr/>
                    <a:lstStyle/>
                    <a:p>
                      <a:r>
                        <a:rPr lang="en-US" sz="1200"/>
                        <a:t>Artificial Intelligence combines large amounts of data through iterative processing and intelligent algorithms to help computers learn automatically.</a:t>
                      </a:r>
                    </a:p>
                  </a:txBody>
                  <a:tcPr marL="62861" marR="62861" marT="31430" marB="31430" anchor="ctr">
                    <a:lnL>
                      <a:noFill/>
                    </a:lnL>
                    <a:lnR>
                      <a:noFill/>
                    </a:lnR>
                    <a:lnT>
                      <a:noFill/>
                    </a:lnT>
                    <a:lnB>
                      <a:noFill/>
                    </a:lnB>
                  </a:tcPr>
                </a:tc>
                <a:tc>
                  <a:txBody>
                    <a:bodyPr/>
                    <a:lstStyle/>
                    <a:p>
                      <a:r>
                        <a:rPr lang="en-US" sz="1200"/>
                        <a:t>Machine Learning uses efficient programs that can use data without being explicitly told to do so.</a:t>
                      </a:r>
                    </a:p>
                  </a:txBody>
                  <a:tcPr marL="62861" marR="62861" marT="31430" marB="31430" anchor="ctr">
                    <a:lnL>
                      <a:noFill/>
                    </a:lnL>
                    <a:lnR>
                      <a:noFill/>
                    </a:lnR>
                    <a:lnT>
                      <a:noFill/>
                    </a:lnT>
                    <a:lnB>
                      <a:noFill/>
                    </a:lnB>
                  </a:tcPr>
                </a:tc>
                <a:tc>
                  <a:txBody>
                    <a:bodyPr/>
                    <a:lstStyle/>
                    <a:p>
                      <a:r>
                        <a:rPr lang="en-US" sz="1200"/>
                        <a:t>Data Science works by sourcing, cleaning, and processing data to extract meaning out of it for analytical purposes. </a:t>
                      </a:r>
                    </a:p>
                  </a:txBody>
                  <a:tcPr marL="62861" marR="62861" marT="31430" marB="31430" anchor="ctr">
                    <a:lnL>
                      <a:noFill/>
                    </a:lnL>
                    <a:lnR>
                      <a:noFill/>
                    </a:lnR>
                    <a:lnT>
                      <a:noFill/>
                    </a:lnT>
                    <a:lnB>
                      <a:noFill/>
                    </a:lnB>
                  </a:tcPr>
                </a:tc>
                <a:extLst>
                  <a:ext uri="{0D108BD9-81ED-4DB2-BD59-A6C34878D82A}">
                    <a16:rowId xmlns:a16="http://schemas.microsoft.com/office/drawing/2014/main" val="10002"/>
                  </a:ext>
                </a:extLst>
              </a:tr>
              <a:tr h="1066800">
                <a:tc>
                  <a:txBody>
                    <a:bodyPr/>
                    <a:lstStyle/>
                    <a:p>
                      <a:r>
                        <a:rPr lang="en-US" sz="1200"/>
                        <a:t>Some of the popular tools that AI uses are-</a:t>
                      </a:r>
                      <a:br>
                        <a:rPr lang="en-US" sz="1200"/>
                      </a:br>
                      <a:r>
                        <a:rPr lang="en-US" sz="1200"/>
                        <a:t>1. TensorFlow2. Scikit Learn</a:t>
                      </a:r>
                      <a:br>
                        <a:rPr lang="en-US" sz="1200"/>
                      </a:br>
                      <a:r>
                        <a:rPr lang="en-US" sz="1200"/>
                        <a:t>3. Keras</a:t>
                      </a:r>
                    </a:p>
                  </a:txBody>
                  <a:tcPr marL="62861" marR="62861" marT="31430" marB="31430" anchor="ctr">
                    <a:lnL>
                      <a:noFill/>
                    </a:lnL>
                    <a:lnR>
                      <a:noFill/>
                    </a:lnR>
                    <a:lnT>
                      <a:noFill/>
                    </a:lnT>
                    <a:lnB>
                      <a:noFill/>
                    </a:lnB>
                  </a:tcPr>
                </a:tc>
                <a:tc>
                  <a:txBody>
                    <a:bodyPr/>
                    <a:lstStyle/>
                    <a:p>
                      <a:r>
                        <a:rPr lang="en-US" sz="1200"/>
                        <a:t>The popular tools that Machine Learning makes use of are-1. Amazon Lex2. IBM Watson Studio3. Microsoft Azure ML Studio</a:t>
                      </a:r>
                    </a:p>
                  </a:txBody>
                  <a:tcPr marL="62861" marR="62861" marT="31430" marB="31430" anchor="ctr">
                    <a:lnL>
                      <a:noFill/>
                    </a:lnL>
                    <a:lnR>
                      <a:noFill/>
                    </a:lnR>
                    <a:lnT>
                      <a:noFill/>
                    </a:lnT>
                    <a:lnB>
                      <a:noFill/>
                    </a:lnB>
                  </a:tcPr>
                </a:tc>
                <a:tc>
                  <a:txBody>
                    <a:bodyPr/>
                    <a:lstStyle/>
                    <a:p>
                      <a:r>
                        <a:rPr lang="en-US" sz="1200"/>
                        <a:t>Some of the popular tools used by Data Science are-1. SAS2. Tableau3. Apache Spark4. MATLAB</a:t>
                      </a:r>
                    </a:p>
                  </a:txBody>
                  <a:tcPr marL="62861" marR="62861" marT="31430" marB="31430" anchor="ctr">
                    <a:lnL>
                      <a:noFill/>
                    </a:lnL>
                    <a:lnR>
                      <a:noFill/>
                    </a:lnR>
                    <a:lnT>
                      <a:noFill/>
                    </a:lnT>
                    <a:lnB>
                      <a:noFill/>
                    </a:lnB>
                  </a:tcPr>
                </a:tc>
                <a:extLst>
                  <a:ext uri="{0D108BD9-81ED-4DB2-BD59-A6C34878D82A}">
                    <a16:rowId xmlns:a16="http://schemas.microsoft.com/office/drawing/2014/main" val="10003"/>
                  </a:ext>
                </a:extLst>
              </a:tr>
              <a:tr h="666750">
                <a:tc>
                  <a:txBody>
                    <a:bodyPr/>
                    <a:lstStyle/>
                    <a:p>
                      <a:r>
                        <a:rPr lang="en-US" sz="1200"/>
                        <a:t>Artificial Intelligence uses logic and decision trees. </a:t>
                      </a:r>
                    </a:p>
                  </a:txBody>
                  <a:tcPr marL="62861" marR="62861" marT="31430" marB="31430" anchor="ctr">
                    <a:lnL>
                      <a:noFill/>
                    </a:lnL>
                    <a:lnR>
                      <a:noFill/>
                    </a:lnR>
                    <a:lnT>
                      <a:noFill/>
                    </a:lnT>
                    <a:lnB>
                      <a:noFill/>
                    </a:lnB>
                  </a:tcPr>
                </a:tc>
                <a:tc>
                  <a:txBody>
                    <a:bodyPr/>
                    <a:lstStyle/>
                    <a:p>
                      <a:r>
                        <a:rPr lang="en-US" sz="1200"/>
                        <a:t>Machine Learning uses statistical models. </a:t>
                      </a:r>
                    </a:p>
                  </a:txBody>
                  <a:tcPr marL="62861" marR="62861" marT="31430" marB="31430" anchor="ctr">
                    <a:lnL>
                      <a:noFill/>
                    </a:lnL>
                    <a:lnR>
                      <a:noFill/>
                    </a:lnR>
                    <a:lnT>
                      <a:noFill/>
                    </a:lnT>
                    <a:lnB>
                      <a:noFill/>
                    </a:lnB>
                  </a:tcPr>
                </a:tc>
                <a:tc>
                  <a:txBody>
                    <a:bodyPr/>
                    <a:lstStyle/>
                    <a:p>
                      <a:r>
                        <a:rPr lang="en-US" sz="1200"/>
                        <a:t>Data Science deals with structured and unstructured data. </a:t>
                      </a:r>
                    </a:p>
                  </a:txBody>
                  <a:tcPr marL="62861" marR="62861" marT="31430" marB="31430" anchor="ctr">
                    <a:lnL>
                      <a:noFill/>
                    </a:lnL>
                    <a:lnR>
                      <a:noFill/>
                    </a:lnR>
                    <a:lnT>
                      <a:noFill/>
                    </a:lnT>
                    <a:lnB>
                      <a:noFill/>
                    </a:lnB>
                  </a:tcPr>
                </a:tc>
                <a:extLst>
                  <a:ext uri="{0D108BD9-81ED-4DB2-BD59-A6C34878D82A}">
                    <a16:rowId xmlns:a16="http://schemas.microsoft.com/office/drawing/2014/main" val="10004"/>
                  </a:ext>
                </a:extLst>
              </a:tr>
              <a:tr h="866775">
                <a:tc>
                  <a:txBody>
                    <a:bodyPr/>
                    <a:lstStyle/>
                    <a:p>
                      <a:r>
                        <a:rPr lang="en-US" sz="1200"/>
                        <a:t>Chatbots, and Voice assistants are popular applications of AI. </a:t>
                      </a:r>
                    </a:p>
                  </a:txBody>
                  <a:tcPr marL="62861" marR="62861" marT="31430" marB="31430" anchor="ctr">
                    <a:lnL>
                      <a:noFill/>
                    </a:lnL>
                    <a:lnR>
                      <a:noFill/>
                    </a:lnR>
                    <a:lnT>
                      <a:noFill/>
                    </a:lnT>
                    <a:lnB>
                      <a:noFill/>
                    </a:lnB>
                  </a:tcPr>
                </a:tc>
                <a:tc>
                  <a:txBody>
                    <a:bodyPr/>
                    <a:lstStyle/>
                    <a:p>
                      <a:r>
                        <a:rPr lang="en-US" sz="1200"/>
                        <a:t>Recommendation Systems such as Spotify, and Facial Recognition are popular examples.</a:t>
                      </a:r>
                    </a:p>
                  </a:txBody>
                  <a:tcPr marL="62861" marR="62861" marT="31430" marB="31430" anchor="ctr">
                    <a:lnL>
                      <a:noFill/>
                    </a:lnL>
                    <a:lnR>
                      <a:noFill/>
                    </a:lnR>
                    <a:lnT>
                      <a:noFill/>
                    </a:lnT>
                    <a:lnB>
                      <a:noFill/>
                    </a:lnB>
                  </a:tcPr>
                </a:tc>
                <a:tc>
                  <a:txBody>
                    <a:bodyPr/>
                    <a:lstStyle/>
                    <a:p>
                      <a:r>
                        <a:rPr lang="en-US" sz="1200"/>
                        <a:t>Fraud Detection and Healthcare analysis are popular examples of Data Science. </a:t>
                      </a:r>
                    </a:p>
                  </a:txBody>
                  <a:tcPr marL="62861" marR="62861" marT="31430" marB="31430" anchor="ctr">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3" name="Footer Placeholder 2">
            <a:extLst>
              <a:ext uri="{FF2B5EF4-FFF2-40B4-BE49-F238E27FC236}">
                <a16:creationId xmlns:a16="http://schemas.microsoft.com/office/drawing/2014/main" id="{EEB1CC7C-A1C2-0DB5-4473-A24F78A2F44E}"/>
              </a:ext>
            </a:extLst>
          </p:cNvPr>
          <p:cNvSpPr>
            <a:spLocks noGrp="1"/>
          </p:cNvSpPr>
          <p:nvPr>
            <p:ph type="ftr" sz="quarter" idx="11"/>
          </p:nvPr>
        </p:nvSpPr>
        <p:spPr>
          <a:xfrm>
            <a:off x="1371600" y="6405577"/>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BA567695-3DC0-024C-D74F-FA321D30A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31035D-5A15-43D9-9759-D5E45F0699B1}"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Assignment 1: </a:t>
            </a:r>
          </a:p>
        </p:txBody>
      </p:sp>
      <p:sp>
        <p:nvSpPr>
          <p:cNvPr id="9" name="Content Placeholder 8"/>
          <p:cNvSpPr>
            <a:spLocks noGrp="1"/>
          </p:cNvSpPr>
          <p:nvPr>
            <p:ph idx="1"/>
          </p:nvPr>
        </p:nvSpPr>
        <p:spPr>
          <a:xfrm>
            <a:off x="723900" y="609601"/>
            <a:ext cx="8229600" cy="5867399"/>
          </a:xfrm>
        </p:spPr>
        <p:txBody>
          <a:bodyPr>
            <a:normAutofit/>
          </a:bodyPr>
          <a:lstStyle/>
          <a:p>
            <a:pPr marL="355600">
              <a:lnSpc>
                <a:spcPct val="150000"/>
              </a:lnSpc>
              <a:spcBef>
                <a:spcPts val="95"/>
              </a:spcBef>
              <a:buClr>
                <a:schemeClr val="tx1"/>
              </a:buClr>
              <a:buSzPct val="93181"/>
              <a:tabLst>
                <a:tab pos="286385" algn="l"/>
                <a:tab pos="287020" algn="l"/>
              </a:tabLst>
            </a:pPr>
            <a:endParaRPr lang="en-US" sz="1400">
              <a:effectLst/>
              <a:latin typeface="Arial" panose="020B0604020202020204" pitchFamily="34" charset="0"/>
            </a:endParaRPr>
          </a:p>
          <a:p>
            <a:pPr marL="355600">
              <a:lnSpc>
                <a:spcPct val="150000"/>
              </a:lnSpc>
              <a:spcBef>
                <a:spcPts val="95"/>
              </a:spcBef>
              <a:buClr>
                <a:schemeClr val="tx1"/>
              </a:buClr>
              <a:buSzPct val="93181"/>
              <a:buFont typeface="+mj-lt"/>
              <a:buAutoNum type="arabicPeriod"/>
              <a:tabLst>
                <a:tab pos="286385" algn="l"/>
                <a:tab pos="287020" algn="l"/>
              </a:tabLst>
            </a:pPr>
            <a:r>
              <a:rPr lang="en-US" sz="1400">
                <a:effectLst/>
                <a:latin typeface="Arial" panose="020B0604020202020204" pitchFamily="34" charset="0"/>
              </a:rPr>
              <a:t>Define Machine Learning. Discuss with examples why machine learning is important. </a:t>
            </a:r>
          </a:p>
          <a:p>
            <a:pPr marL="355600">
              <a:lnSpc>
                <a:spcPct val="150000"/>
              </a:lnSpc>
              <a:spcBef>
                <a:spcPts val="95"/>
              </a:spcBef>
              <a:buClr>
                <a:schemeClr val="tx1"/>
              </a:buClr>
              <a:buSzPct val="93181"/>
              <a:buFont typeface="+mj-lt"/>
              <a:buAutoNum type="arabicPeriod"/>
              <a:tabLst>
                <a:tab pos="286385" algn="l"/>
                <a:tab pos="287020" algn="l"/>
              </a:tabLst>
            </a:pPr>
            <a:r>
              <a:rPr lang="en-US" sz="1400">
                <a:effectLst/>
                <a:latin typeface="Arial" panose="020B0604020202020204" pitchFamily="34" charset="0"/>
              </a:rPr>
              <a:t>Discuss with examples some useful applications of machine learning. </a:t>
            </a:r>
          </a:p>
          <a:p>
            <a:pPr marL="355600">
              <a:lnSpc>
                <a:spcPct val="150000"/>
              </a:lnSpc>
              <a:spcBef>
                <a:spcPts val="95"/>
              </a:spcBef>
              <a:buClr>
                <a:schemeClr val="tx1"/>
              </a:buClr>
              <a:buSzPct val="93181"/>
              <a:buFont typeface="+mj-lt"/>
              <a:buAutoNum type="arabicPeriod"/>
              <a:tabLst>
                <a:tab pos="286385" algn="l"/>
                <a:tab pos="287020" algn="l"/>
              </a:tabLst>
            </a:pPr>
            <a:r>
              <a:rPr lang="en-US" sz="1400">
                <a:effectLst/>
                <a:latin typeface="Arial" panose="020B0604020202020204" pitchFamily="34" charset="0"/>
              </a:rPr>
              <a:t>Explain how some areas/disciplines that influenced the machine learning. </a:t>
            </a:r>
          </a:p>
          <a:p>
            <a:pPr marL="355600">
              <a:lnSpc>
                <a:spcPct val="150000"/>
              </a:lnSpc>
              <a:spcBef>
                <a:spcPts val="95"/>
              </a:spcBef>
              <a:buClr>
                <a:schemeClr val="tx1"/>
              </a:buClr>
              <a:buSzPct val="93181"/>
              <a:buFont typeface="+mj-lt"/>
              <a:buAutoNum type="arabicPeriod"/>
              <a:tabLst>
                <a:tab pos="286385" algn="l"/>
                <a:tab pos="287020" algn="l"/>
              </a:tabLst>
            </a:pPr>
            <a:r>
              <a:rPr lang="en-US" sz="1400">
                <a:effectLst/>
                <a:latin typeface="Arial" panose="020B0604020202020204" pitchFamily="34" charset="0"/>
              </a:rPr>
              <a:t>What do you mean by a well–posed learning problem? Explain the important features that are required to well–define a learning problem.</a:t>
            </a:r>
          </a:p>
          <a:p>
            <a:pPr marL="355600">
              <a:lnSpc>
                <a:spcPct val="150000"/>
              </a:lnSpc>
              <a:spcBef>
                <a:spcPts val="95"/>
              </a:spcBef>
              <a:buClr>
                <a:schemeClr val="tx1"/>
              </a:buClr>
              <a:buSzPct val="93181"/>
              <a:buFont typeface="+mj-lt"/>
              <a:buAutoNum type="arabicPeriod"/>
              <a:tabLst>
                <a:tab pos="286385" algn="l"/>
                <a:tab pos="287020" algn="l"/>
              </a:tabLst>
            </a:pPr>
            <a:r>
              <a:rPr lang="en-US" sz="1400">
                <a:effectLst/>
                <a:latin typeface="Arial" panose="020B0604020202020204" pitchFamily="34" charset="0"/>
              </a:rPr>
              <a:t>Define learning program for a given problem. Describe the following problems with respect to Tasks, Performance and Experience: </a:t>
            </a:r>
          </a:p>
          <a:p>
            <a:pPr marL="12700" indent="0">
              <a:lnSpc>
                <a:spcPct val="150000"/>
              </a:lnSpc>
              <a:spcBef>
                <a:spcPts val="95"/>
              </a:spcBef>
              <a:buClr>
                <a:schemeClr val="tx1"/>
              </a:buClr>
              <a:buSzPct val="93181"/>
              <a:buNone/>
              <a:tabLst>
                <a:tab pos="286385" algn="l"/>
                <a:tab pos="287020" algn="l"/>
              </a:tabLst>
            </a:pPr>
            <a:r>
              <a:rPr lang="en-US" sz="1400">
                <a:effectLst/>
                <a:latin typeface="Arial" panose="020B0604020202020204" pitchFamily="34" charset="0"/>
              </a:rPr>
              <a:t>	a. Checkers Learning Problems </a:t>
            </a:r>
          </a:p>
          <a:p>
            <a:pPr marL="12700" indent="0">
              <a:lnSpc>
                <a:spcPct val="150000"/>
              </a:lnSpc>
              <a:spcBef>
                <a:spcPts val="95"/>
              </a:spcBef>
              <a:buClr>
                <a:schemeClr val="tx1"/>
              </a:buClr>
              <a:buSzPct val="93181"/>
              <a:buNone/>
              <a:tabLst>
                <a:tab pos="286385" algn="l"/>
                <a:tab pos="287020" algn="l"/>
              </a:tabLst>
            </a:pPr>
            <a:r>
              <a:rPr lang="en-US" sz="1400">
                <a:effectLst/>
                <a:latin typeface="Arial" panose="020B0604020202020204" pitchFamily="34" charset="0"/>
              </a:rPr>
              <a:t>	b. Handwritten Recognition Problem </a:t>
            </a:r>
          </a:p>
          <a:p>
            <a:pPr marL="12700" indent="0">
              <a:lnSpc>
                <a:spcPct val="150000"/>
              </a:lnSpc>
              <a:spcBef>
                <a:spcPts val="95"/>
              </a:spcBef>
              <a:buClr>
                <a:schemeClr val="tx1"/>
              </a:buClr>
              <a:buSzPct val="93181"/>
              <a:buNone/>
              <a:tabLst>
                <a:tab pos="286385" algn="l"/>
                <a:tab pos="287020" algn="l"/>
              </a:tabLst>
            </a:pPr>
            <a:r>
              <a:rPr lang="en-US" sz="1400">
                <a:effectLst/>
                <a:latin typeface="Arial" panose="020B0604020202020204" pitchFamily="34" charset="0"/>
              </a:rPr>
              <a:t>	c. Robot Driving Learning Problem</a:t>
            </a:r>
          </a:p>
          <a:p>
            <a:pPr marL="12700" indent="0">
              <a:lnSpc>
                <a:spcPct val="150000"/>
              </a:lnSpc>
              <a:spcBef>
                <a:spcPts val="95"/>
              </a:spcBef>
              <a:buClr>
                <a:schemeClr val="tx1"/>
              </a:buClr>
              <a:buSzPct val="93181"/>
              <a:buNone/>
              <a:tabLst>
                <a:tab pos="286385" algn="l"/>
                <a:tab pos="287020" algn="l"/>
              </a:tabLst>
            </a:pPr>
            <a:r>
              <a:rPr lang="en-US" sz="1400">
                <a:effectLst/>
                <a:latin typeface="Arial" panose="020B0604020202020204" pitchFamily="34" charset="0"/>
              </a:rPr>
              <a:t>6.  Describe in detail all the steps involved in designing a learning system. </a:t>
            </a:r>
          </a:p>
          <a:p>
            <a:pPr marL="12700" indent="0">
              <a:lnSpc>
                <a:spcPct val="150000"/>
              </a:lnSpc>
              <a:spcBef>
                <a:spcPts val="95"/>
              </a:spcBef>
              <a:buClr>
                <a:schemeClr val="tx1"/>
              </a:buClr>
              <a:buSzPct val="93181"/>
              <a:buNone/>
              <a:tabLst>
                <a:tab pos="286385" algn="l"/>
                <a:tab pos="287020" algn="l"/>
              </a:tabLst>
            </a:pPr>
            <a:r>
              <a:rPr lang="en-US" sz="1400">
                <a:effectLst/>
                <a:latin typeface="Arial" panose="020B0604020202020204" pitchFamily="34" charset="0"/>
              </a:rPr>
              <a:t>7.  Discuss the perspective and issues in machine learning. </a:t>
            </a:r>
            <a:endParaRPr lang="en-US" sz="1400"/>
          </a:p>
          <a:p>
            <a:pPr marL="355600">
              <a:lnSpc>
                <a:spcPct val="150000"/>
              </a:lnSpc>
              <a:spcBef>
                <a:spcPts val="95"/>
              </a:spcBef>
              <a:buClr>
                <a:schemeClr val="tx1"/>
              </a:buClr>
              <a:buSzPct val="93181"/>
              <a:tabLst>
                <a:tab pos="286385" algn="l"/>
                <a:tab pos="287020" algn="l"/>
              </a:tabLst>
            </a:pPr>
            <a:r>
              <a:rPr lang="en-US" sz="2200"/>
              <a:t>NOTE: All Students have to write this assignment in separate note book. </a:t>
            </a:r>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51B14FD6-573A-BAE7-15B9-EB948B9037BE}"/>
              </a:ext>
            </a:extLst>
          </p:cNvPr>
          <p:cNvSpPr>
            <a:spLocks noGrp="1"/>
          </p:cNvSpPr>
          <p:nvPr>
            <p:ph type="ftr" sz="quarter" idx="11"/>
          </p:nvPr>
        </p:nvSpPr>
        <p:spPr>
          <a:xfrm>
            <a:off x="1371600" y="6356349"/>
            <a:ext cx="70485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EA5ACD8D-EC88-03DC-46CD-94A946775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3516205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99834E-08C8-40A2-85C8-F0A08F1F988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a:t>Assignment 2: </a:t>
            </a:r>
          </a:p>
        </p:txBody>
      </p:sp>
      <p:sp>
        <p:nvSpPr>
          <p:cNvPr id="9" name="Content Placeholder 8"/>
          <p:cNvSpPr>
            <a:spLocks noGrp="1"/>
          </p:cNvSpPr>
          <p:nvPr>
            <p:ph idx="1"/>
          </p:nvPr>
        </p:nvSpPr>
        <p:spPr>
          <a:xfrm>
            <a:off x="685800" y="838200"/>
            <a:ext cx="8229600" cy="5518147"/>
          </a:xfrm>
        </p:spPr>
        <p:txBody>
          <a:bodyPr>
            <a:normAutofit/>
          </a:bodyPr>
          <a:lstStyle/>
          <a:p>
            <a:pPr marL="355600">
              <a:lnSpc>
                <a:spcPct val="150000"/>
              </a:lnSpc>
              <a:spcBef>
                <a:spcPts val="95"/>
              </a:spcBef>
              <a:buClr>
                <a:schemeClr val="tx1"/>
              </a:buClr>
              <a:buSzPct val="93181"/>
              <a:tabLst>
                <a:tab pos="286385" algn="l"/>
                <a:tab pos="287020" algn="l"/>
              </a:tabLst>
            </a:pPr>
            <a:endParaRPr lang="en-US" sz="1400">
              <a:effectLst/>
              <a:latin typeface="Arial" panose="020B0604020202020204" pitchFamily="34" charset="0"/>
            </a:endParaRP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a:effectLst/>
                <a:latin typeface="Times New Roman" panose="02020603050405020304" pitchFamily="18" charset="0"/>
              </a:rPr>
              <a:t>What is Artificial Neural Network?</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a:effectLst/>
                <a:latin typeface="Times New Roman" panose="02020603050405020304" pitchFamily="18" charset="0"/>
              </a:rPr>
              <a:t>What are the type of problems in which Artificial Neural Network can be applied?</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a:latin typeface="Times New Roman" panose="02020603050405020304" pitchFamily="18" charset="0"/>
              </a:rPr>
              <a:t>What is difference between BNN and ANN ?</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a:effectLst/>
                <a:latin typeface="Times New Roman" panose="02020603050405020304" pitchFamily="18" charset="0"/>
              </a:rPr>
              <a:t>Explain the k-Means Algorithm with an example. </a:t>
            </a:r>
          </a:p>
          <a:p>
            <a:pPr marL="469900" indent="-457200">
              <a:lnSpc>
                <a:spcPct val="150000"/>
              </a:lnSpc>
              <a:spcBef>
                <a:spcPts val="95"/>
              </a:spcBef>
              <a:buClr>
                <a:schemeClr val="tx1"/>
              </a:buClr>
              <a:buSzPct val="93181"/>
              <a:buFont typeface="+mj-lt"/>
              <a:buAutoNum type="arabicPeriod"/>
              <a:tabLst>
                <a:tab pos="286385" algn="l"/>
                <a:tab pos="287020" algn="l"/>
              </a:tabLst>
            </a:pPr>
            <a:r>
              <a:rPr lang="en-IN" sz="2000">
                <a:effectLst/>
                <a:latin typeface="Times New Roman" panose="02020603050405020304" pitchFamily="18" charset="0"/>
              </a:rPr>
              <a:t>What is Reinforcement Learning? </a:t>
            </a:r>
            <a:r>
              <a:rPr lang="en-US" sz="2000">
                <a:latin typeface="Times New Roman" panose="02020603050405020304" pitchFamily="18" charset="0"/>
              </a:rPr>
              <a:t>Explain with the help of example. </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a:t>Explain Bayesian networks with the help of Examples.</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a:latin typeface="Times New Roman" panose="02020603050405020304" pitchFamily="18" charset="0"/>
              </a:rPr>
              <a:t>Explain Support Vector Machine in details. Describe their importance.</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a:latin typeface="Times New Roman" panose="02020603050405020304" pitchFamily="18" charset="0"/>
              </a:rPr>
              <a:t>Explain Genetic Algorithms in details. </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7224CF40-E31F-C2C9-6C96-900BBFECE0AA}"/>
              </a:ext>
            </a:extLst>
          </p:cNvPr>
          <p:cNvSpPr>
            <a:spLocks noGrp="1"/>
          </p:cNvSpPr>
          <p:nvPr>
            <p:ph type="ftr" sz="quarter" idx="11"/>
          </p:nvPr>
        </p:nvSpPr>
        <p:spPr>
          <a:xfrm>
            <a:off x="1371600" y="6356347"/>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6C1C7540-5A20-0CAB-E5B3-C9EE37104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015106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676400"/>
            <a:ext cx="7696200" cy="4093428"/>
          </a:xfrm>
          <a:prstGeom prst="rect">
            <a:avLst/>
          </a:prstGeom>
        </p:spPr>
        <p:txBody>
          <a:bodyPr wrap="square">
            <a:spAutoFit/>
          </a:bodyPr>
          <a:lstStyle/>
          <a:p>
            <a:r>
              <a:rPr lang="en-US" sz="2200"/>
              <a:t>1. What is the main task of a problem-solving agent?</a:t>
            </a:r>
            <a:br>
              <a:rPr lang="en-US" sz="2200"/>
            </a:br>
            <a:r>
              <a:rPr lang="en-US" sz="2200"/>
              <a:t>a) Solve the given problem and reach to goal</a:t>
            </a:r>
            <a:br>
              <a:rPr lang="en-US" sz="2200"/>
            </a:br>
            <a:r>
              <a:rPr lang="en-US" sz="2200"/>
              <a:t>b) To find out which sequence of action will get it to the goal state</a:t>
            </a:r>
            <a:br>
              <a:rPr lang="en-US" sz="2200"/>
            </a:br>
            <a:r>
              <a:rPr lang="en-US" sz="2200"/>
              <a:t>c) All of the mentioned</a:t>
            </a:r>
            <a:br>
              <a:rPr lang="en-US" sz="2200"/>
            </a:br>
            <a:r>
              <a:rPr lang="en-US" sz="2200"/>
              <a:t>d) None of the mentioned</a:t>
            </a:r>
          </a:p>
          <a:p>
            <a:endParaRPr lang="en-US" sz="2200"/>
          </a:p>
          <a:p>
            <a:r>
              <a:rPr lang="en-US" sz="2200"/>
              <a:t>2. What is state space?</a:t>
            </a:r>
            <a:br>
              <a:rPr lang="en-US" sz="2200"/>
            </a:br>
            <a:r>
              <a:rPr lang="en-US" sz="2200"/>
              <a:t>a) The whole problem</a:t>
            </a:r>
            <a:br>
              <a:rPr lang="en-US" sz="2200"/>
            </a:br>
            <a:r>
              <a:rPr lang="en-US" sz="2200"/>
              <a:t>b) Your Definition to a problem</a:t>
            </a:r>
            <a:br>
              <a:rPr lang="en-US" sz="2200"/>
            </a:br>
            <a:r>
              <a:rPr lang="en-US" sz="2200"/>
              <a:t>c) Problem you design</a:t>
            </a:r>
            <a:br>
              <a:rPr lang="en-US" sz="2200"/>
            </a:br>
            <a:r>
              <a:rPr lang="en-US" sz="2200"/>
              <a:t>d) Representing your problem with variable and parameter</a:t>
            </a:r>
            <a:br>
              <a:rPr lang="en-US" sz="2400"/>
            </a:br>
            <a:endParaRPr lang="en-US"/>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Daily Quiz</a:t>
            </a:r>
            <a:endParaRPr lang="en-US" sz="3000"/>
          </a:p>
        </p:txBody>
      </p:sp>
      <p:sp>
        <p:nvSpPr>
          <p:cNvPr id="8" name="Date Placeholder 7"/>
          <p:cNvSpPr>
            <a:spLocks noGrp="1"/>
          </p:cNvSpPr>
          <p:nvPr>
            <p:ph type="dt" sz="half" idx="10"/>
          </p:nvPr>
        </p:nvSpPr>
        <p:spPr/>
        <p:txBody>
          <a:bodyPr/>
          <a:lstStyle/>
          <a:p>
            <a:fld id="{8662DD69-F08D-4187-8E5B-C016DCE88258}"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263</a:t>
            </a:fld>
            <a:endParaRPr lang="en-US"/>
          </a:p>
        </p:txBody>
      </p:sp>
      <p:sp>
        <p:nvSpPr>
          <p:cNvPr id="10" name="Footer Placeholder 9"/>
          <p:cNvSpPr>
            <a:spLocks noGrp="1"/>
          </p:cNvSpPr>
          <p:nvPr>
            <p:ph type="ftr" sz="quarter" idx="11"/>
          </p:nvPr>
        </p:nvSpPr>
        <p:spPr>
          <a:xfrm>
            <a:off x="1151206" y="6356349"/>
            <a:ext cx="7315200"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CF419487-ABA8-4CAF-1F64-B6784645B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5109091"/>
          </a:xfrm>
          <a:prstGeom prst="rect">
            <a:avLst/>
          </a:prstGeom>
        </p:spPr>
        <p:txBody>
          <a:bodyPr wrap="square">
            <a:spAutoFit/>
          </a:bodyPr>
          <a:lstStyle/>
          <a:p>
            <a:r>
              <a:rPr lang="en-US" sz="2200"/>
              <a:t>3. The problem-solving agent with several immediate options of unknown value can decide what to do by just examining different possible sequences of actions that lead to states of known value, and then choosing the best sequence. This process of looking for such a sequence is called Search.</a:t>
            </a:r>
            <a:br>
              <a:rPr lang="en-US" sz="2200"/>
            </a:br>
            <a:r>
              <a:rPr lang="en-US" sz="2200"/>
              <a:t>a) True</a:t>
            </a:r>
            <a:br>
              <a:rPr lang="en-US" sz="2200"/>
            </a:br>
            <a:r>
              <a:rPr lang="en-US" sz="2200"/>
              <a:t>b) False</a:t>
            </a:r>
            <a:br>
              <a:rPr lang="en-US" sz="2200"/>
            </a:br>
            <a:r>
              <a:rPr lang="en-US" sz="2200"/>
              <a:t> </a:t>
            </a:r>
          </a:p>
          <a:p>
            <a:r>
              <a:rPr lang="en-US" sz="2200"/>
              <a:t>4. A search algorithm takes _________ as an input and returns ________ as an output.</a:t>
            </a:r>
            <a:br>
              <a:rPr lang="en-US" sz="2200"/>
            </a:br>
            <a:r>
              <a:rPr lang="en-US" sz="2200"/>
              <a:t>a) Input, output</a:t>
            </a:r>
            <a:br>
              <a:rPr lang="en-US" sz="2200"/>
            </a:br>
            <a:r>
              <a:rPr lang="en-US" sz="2200"/>
              <a:t>b) Problem, solution</a:t>
            </a:r>
            <a:br>
              <a:rPr lang="en-US" sz="2200"/>
            </a:br>
            <a:r>
              <a:rPr lang="en-US" sz="2200"/>
              <a:t>c) Solution, problem</a:t>
            </a:r>
            <a:br>
              <a:rPr lang="en-US" sz="2200"/>
            </a:br>
            <a:r>
              <a:rPr lang="en-US" sz="2200"/>
              <a:t>d) Parameters, sequence of actions</a:t>
            </a:r>
            <a:br>
              <a:rPr lang="en-US" sz="2400"/>
            </a:br>
            <a:endParaRPr lang="en-US"/>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Daily Quiz</a:t>
            </a:r>
            <a:endParaRPr lang="en-US" sz="3000"/>
          </a:p>
        </p:txBody>
      </p:sp>
      <p:sp>
        <p:nvSpPr>
          <p:cNvPr id="8" name="Date Placeholder 7"/>
          <p:cNvSpPr>
            <a:spLocks noGrp="1"/>
          </p:cNvSpPr>
          <p:nvPr>
            <p:ph type="dt" sz="half" idx="10"/>
          </p:nvPr>
        </p:nvSpPr>
        <p:spPr/>
        <p:txBody>
          <a:bodyPr/>
          <a:lstStyle/>
          <a:p>
            <a:fld id="{1C550909-32A3-45D7-A11E-527812C878EF}"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264</a:t>
            </a:fld>
            <a:endParaRPr lang="en-US"/>
          </a:p>
        </p:txBody>
      </p:sp>
      <p:sp>
        <p:nvSpPr>
          <p:cNvPr id="10" name="Footer Placeholder 9"/>
          <p:cNvSpPr>
            <a:spLocks noGrp="1"/>
          </p:cNvSpPr>
          <p:nvPr>
            <p:ph type="ftr" sz="quarter" idx="11"/>
          </p:nvPr>
        </p:nvSpPr>
        <p:spPr>
          <a:xfrm>
            <a:off x="1371599" y="6356350"/>
            <a:ext cx="7010401"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4E1E038C-A174-960E-5BF8-C134E23E3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a:t>5. A problem in a search space is defined by one of these state.</a:t>
            </a:r>
            <a:br>
              <a:rPr lang="en-US" sz="2200"/>
            </a:br>
            <a:r>
              <a:rPr lang="en-US" sz="2200"/>
              <a:t>a) Initial state</a:t>
            </a:r>
            <a:br>
              <a:rPr lang="en-US" sz="2200"/>
            </a:br>
            <a:r>
              <a:rPr lang="en-US" sz="2200"/>
              <a:t>b) Last state</a:t>
            </a:r>
            <a:br>
              <a:rPr lang="en-US" sz="2200"/>
            </a:br>
            <a:r>
              <a:rPr lang="en-US" sz="2200"/>
              <a:t>c) Intermediate state</a:t>
            </a:r>
            <a:br>
              <a:rPr lang="en-US" sz="2200"/>
            </a:br>
            <a:r>
              <a:rPr lang="en-US" sz="2200"/>
              <a:t>d) All of the mentioned </a:t>
            </a:r>
          </a:p>
          <a:p>
            <a:br>
              <a:rPr lang="en-IN" sz="2200"/>
            </a:br>
            <a:r>
              <a:rPr lang="en-US" sz="2200"/>
              <a:t> 6. The Set of actions for a problem in a state space is formulated by a ___________</a:t>
            </a:r>
            <a:br>
              <a:rPr lang="en-US" sz="2200"/>
            </a:br>
            <a:r>
              <a:rPr lang="en-US" sz="2200"/>
              <a:t>a) Intermediate states</a:t>
            </a:r>
            <a:br>
              <a:rPr lang="en-US" sz="2200"/>
            </a:br>
            <a:r>
              <a:rPr lang="en-US" sz="2200"/>
              <a:t>b) Initial state</a:t>
            </a:r>
            <a:br>
              <a:rPr lang="en-US" sz="2200"/>
            </a:br>
            <a:r>
              <a:rPr lang="en-US" sz="2200"/>
              <a:t>c) Successor function, which takes current action and returns next immediate state</a:t>
            </a:r>
            <a:br>
              <a:rPr lang="en-US" sz="2200"/>
            </a:br>
            <a:r>
              <a:rPr lang="en-US" sz="2200"/>
              <a:t>d) None of the mentioned</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Daily Quiz</a:t>
            </a:r>
            <a:endParaRPr lang="en-US" sz="3000"/>
          </a:p>
        </p:txBody>
      </p:sp>
      <p:sp>
        <p:nvSpPr>
          <p:cNvPr id="8" name="Date Placeholder 7"/>
          <p:cNvSpPr>
            <a:spLocks noGrp="1"/>
          </p:cNvSpPr>
          <p:nvPr>
            <p:ph type="dt" sz="half" idx="10"/>
          </p:nvPr>
        </p:nvSpPr>
        <p:spPr/>
        <p:txBody>
          <a:bodyPr/>
          <a:lstStyle/>
          <a:p>
            <a:fld id="{3C45535E-752C-4E65-B354-059FD9E1B7E8}"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265</a:t>
            </a:fld>
            <a:endParaRPr lang="en-US"/>
          </a:p>
        </p:txBody>
      </p:sp>
      <p:sp>
        <p:nvSpPr>
          <p:cNvPr id="10" name="Footer Placeholder 9"/>
          <p:cNvSpPr>
            <a:spLocks noGrp="1"/>
          </p:cNvSpPr>
          <p:nvPr>
            <p:ph type="ftr" sz="quarter" idx="11"/>
          </p:nvPr>
        </p:nvSpPr>
        <p:spPr>
          <a:xfrm>
            <a:off x="1371599" y="6356350"/>
            <a:ext cx="7010401"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F77E5142-C3FB-D1CA-9872-2E1F7834E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a:t>1. A solution to a problem is a ……………from the initial state to a goal state. Solution quality is measured by the path cost function, and an optimal solution has the highest path cost among all solutions.</a:t>
            </a:r>
            <a:br>
              <a:rPr lang="en-US" sz="2200"/>
            </a:br>
            <a:r>
              <a:rPr lang="en-US" sz="2200"/>
              <a:t>a) Path</a:t>
            </a:r>
            <a:br>
              <a:rPr lang="en-US" sz="2200"/>
            </a:br>
            <a:r>
              <a:rPr lang="en-US" sz="2200"/>
              <a:t>b) Road </a:t>
            </a:r>
            <a:br>
              <a:rPr lang="en-US" sz="2200"/>
            </a:br>
            <a:r>
              <a:rPr lang="en-US" sz="2200"/>
              <a:t> </a:t>
            </a:r>
            <a:br>
              <a:rPr lang="en-IN" sz="2200"/>
            </a:br>
            <a:r>
              <a:rPr lang="en-US" sz="2200"/>
              <a:t> 2. The process of removing detail from a given state representation is called ______</a:t>
            </a:r>
            <a:br>
              <a:rPr lang="en-US" sz="2200"/>
            </a:br>
            <a:r>
              <a:rPr lang="en-US" sz="2200"/>
              <a:t>a) Extraction</a:t>
            </a:r>
            <a:br>
              <a:rPr lang="en-US" sz="2200"/>
            </a:br>
            <a:r>
              <a:rPr lang="en-US" sz="2200"/>
              <a:t>b) Abstraction</a:t>
            </a:r>
            <a:br>
              <a:rPr lang="en-US" sz="2200"/>
            </a:br>
            <a:r>
              <a:rPr lang="en-US" sz="2200"/>
              <a:t>c) Information Retrieval</a:t>
            </a:r>
            <a:br>
              <a:rPr lang="en-US" sz="2200"/>
            </a:br>
            <a:r>
              <a:rPr lang="en-US" sz="2200"/>
              <a:t>d) Mining of data</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Glossary Questions </a:t>
            </a:r>
            <a:endParaRPr lang="en-US" sz="3000"/>
          </a:p>
        </p:txBody>
      </p:sp>
      <p:sp>
        <p:nvSpPr>
          <p:cNvPr id="8" name="Date Placeholder 7"/>
          <p:cNvSpPr>
            <a:spLocks noGrp="1"/>
          </p:cNvSpPr>
          <p:nvPr>
            <p:ph type="dt" sz="half" idx="10"/>
          </p:nvPr>
        </p:nvSpPr>
        <p:spPr/>
        <p:txBody>
          <a:bodyPr/>
          <a:lstStyle/>
          <a:p>
            <a:fld id="{B507379D-DE02-48BA-98D8-30F86BF36710}"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266</a:t>
            </a:fld>
            <a:endParaRPr lang="en-US"/>
          </a:p>
        </p:txBody>
      </p:sp>
      <p:sp>
        <p:nvSpPr>
          <p:cNvPr id="10" name="Footer Placeholder 9"/>
          <p:cNvSpPr>
            <a:spLocks noGrp="1"/>
          </p:cNvSpPr>
          <p:nvPr>
            <p:ph type="ftr" sz="quarter" idx="11"/>
          </p:nvPr>
        </p:nvSpPr>
        <p:spPr>
          <a:xfrm>
            <a:off x="1371599" y="6356350"/>
            <a:ext cx="7010401"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A97E4E56-0B3F-E2D8-8A30-A0BEDDA0E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832092"/>
          </a:xfrm>
          <a:prstGeom prst="rect">
            <a:avLst/>
          </a:prstGeom>
        </p:spPr>
        <p:txBody>
          <a:bodyPr wrap="square">
            <a:spAutoFit/>
          </a:bodyPr>
          <a:lstStyle/>
          <a:p>
            <a:r>
              <a:rPr lang="en-US" sz="2200"/>
              <a:t>3. A problem solving approach works well for ______________</a:t>
            </a:r>
            <a:br>
              <a:rPr lang="en-US" sz="2200"/>
            </a:br>
            <a:r>
              <a:rPr lang="en-US" sz="2200"/>
              <a:t>a) 8-Puzzle problem</a:t>
            </a:r>
            <a:br>
              <a:rPr lang="en-US" sz="2200"/>
            </a:br>
            <a:r>
              <a:rPr lang="en-US" sz="2200"/>
              <a:t>b) 8-queen problem</a:t>
            </a:r>
            <a:br>
              <a:rPr lang="en-US" sz="2200"/>
            </a:br>
            <a:r>
              <a:rPr lang="en-US" sz="2200"/>
              <a:t>c) Finding a optimal path from a given source to a destination</a:t>
            </a:r>
            <a:br>
              <a:rPr lang="en-US" sz="2200"/>
            </a:br>
            <a:r>
              <a:rPr lang="en-US" sz="2200"/>
              <a:t>d) Mars Hover (Robot Navigation)</a:t>
            </a:r>
            <a:br>
              <a:rPr lang="en-US" sz="2200"/>
            </a:br>
            <a:r>
              <a:rPr lang="en-US" sz="2200"/>
              <a:t> </a:t>
            </a:r>
            <a:br>
              <a:rPr lang="en-US" sz="2200"/>
            </a:br>
            <a:r>
              <a:rPr lang="en-US" sz="2200"/>
              <a:t> </a:t>
            </a:r>
            <a:br>
              <a:rPr lang="en-IN" sz="2200"/>
            </a:br>
            <a:r>
              <a:rPr lang="en-US" sz="2200"/>
              <a:t> 4. The _______ is a touring problem in which each city must be visited exactly once. The aim is to find the shortest tour.</a:t>
            </a:r>
            <a:br>
              <a:rPr lang="en-US" sz="2200"/>
            </a:br>
            <a:r>
              <a:rPr lang="en-US" sz="2200"/>
              <a:t>a) Finding shortest path between a source and a destination</a:t>
            </a:r>
            <a:br>
              <a:rPr lang="en-US" sz="2200"/>
            </a:br>
            <a:r>
              <a:rPr lang="en-US" sz="2200"/>
              <a:t>b) Travelling Salesman problem</a:t>
            </a:r>
            <a:br>
              <a:rPr lang="en-US" sz="2200"/>
            </a:br>
            <a:r>
              <a:rPr lang="en-US" sz="2200"/>
              <a:t>c) Map coloring problem</a:t>
            </a:r>
            <a:br>
              <a:rPr lang="en-US" sz="2200"/>
            </a:br>
            <a:r>
              <a:rPr lang="en-US" sz="2200"/>
              <a:t>d) Depth first search traversal on a given map represented as a graph</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Glossary Questions </a:t>
            </a:r>
            <a:endParaRPr lang="en-US" sz="3000"/>
          </a:p>
        </p:txBody>
      </p:sp>
      <p:sp>
        <p:nvSpPr>
          <p:cNvPr id="8" name="Date Placeholder 7"/>
          <p:cNvSpPr>
            <a:spLocks noGrp="1"/>
          </p:cNvSpPr>
          <p:nvPr>
            <p:ph type="dt" sz="half" idx="10"/>
          </p:nvPr>
        </p:nvSpPr>
        <p:spPr/>
        <p:txBody>
          <a:bodyPr/>
          <a:lstStyle/>
          <a:p>
            <a:fld id="{9DD2F698-733D-4900-972A-60E8FF4B8B36}"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267</a:t>
            </a:fld>
            <a:endParaRPr lang="en-US"/>
          </a:p>
        </p:txBody>
      </p:sp>
      <p:sp>
        <p:nvSpPr>
          <p:cNvPr id="10" name="Footer Placeholder 9"/>
          <p:cNvSpPr>
            <a:spLocks noGrp="1"/>
          </p:cNvSpPr>
          <p:nvPr>
            <p:ph type="ftr" sz="quarter" idx="11"/>
          </p:nvPr>
        </p:nvSpPr>
        <p:spPr>
          <a:xfrm>
            <a:off x="1295400" y="6356350"/>
            <a:ext cx="7086600"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6DD10286-32AB-89EA-C928-6FA52D6EF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a:t>1. Web Crawler is a/an ____________</a:t>
            </a:r>
            <a:br>
              <a:rPr lang="en-US" sz="2200"/>
            </a:br>
            <a:r>
              <a:rPr lang="en-US" sz="2200"/>
              <a:t>a) Intelligent goal-based agent</a:t>
            </a:r>
            <a:br>
              <a:rPr lang="en-US" sz="2200"/>
            </a:br>
            <a:r>
              <a:rPr lang="en-US" sz="2200"/>
              <a:t>b) Problem-solving agent</a:t>
            </a:r>
            <a:br>
              <a:rPr lang="en-US" sz="2200"/>
            </a:br>
            <a:r>
              <a:rPr lang="en-US" sz="2200"/>
              <a:t>c) Simple reflex agent</a:t>
            </a:r>
            <a:br>
              <a:rPr lang="en-US" sz="2200"/>
            </a:br>
            <a:r>
              <a:rPr lang="en-US" sz="2200"/>
              <a:t>d) Model based agent </a:t>
            </a:r>
            <a:br>
              <a:rPr lang="en-US" sz="2200"/>
            </a:br>
            <a:r>
              <a:rPr lang="en-US" sz="2200"/>
              <a:t> </a:t>
            </a:r>
            <a:br>
              <a:rPr lang="en-US" sz="2200"/>
            </a:br>
            <a:r>
              <a:rPr lang="en-US" sz="2200"/>
              <a:t> </a:t>
            </a:r>
            <a:br>
              <a:rPr lang="en-IN" sz="2200"/>
            </a:br>
            <a:r>
              <a:rPr lang="en-US" sz="2200"/>
              <a:t> 2. What is the major component/components for measuring the performance of problem solving?</a:t>
            </a:r>
            <a:br>
              <a:rPr lang="en-US" sz="2200"/>
            </a:br>
            <a:r>
              <a:rPr lang="en-US" sz="2200"/>
              <a:t>a) Completeness</a:t>
            </a:r>
            <a:br>
              <a:rPr lang="en-US" sz="2200"/>
            </a:br>
            <a:r>
              <a:rPr lang="en-US" sz="2200"/>
              <a:t>b) Optimality</a:t>
            </a:r>
            <a:br>
              <a:rPr lang="en-US" sz="2200"/>
            </a:br>
            <a:r>
              <a:rPr lang="en-US" sz="2200"/>
              <a:t>c) Time and Space complexity</a:t>
            </a:r>
            <a:br>
              <a:rPr lang="en-US" sz="2200"/>
            </a:br>
            <a:r>
              <a:rPr lang="en-US" sz="2200"/>
              <a:t>d) All of the mentioned</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MCQ</a:t>
            </a:r>
            <a:endParaRPr lang="en-US" sz="3000"/>
          </a:p>
        </p:txBody>
      </p:sp>
      <p:sp>
        <p:nvSpPr>
          <p:cNvPr id="8" name="Date Placeholder 7"/>
          <p:cNvSpPr>
            <a:spLocks noGrp="1"/>
          </p:cNvSpPr>
          <p:nvPr>
            <p:ph type="dt" sz="half" idx="10"/>
          </p:nvPr>
        </p:nvSpPr>
        <p:spPr/>
        <p:txBody>
          <a:bodyPr/>
          <a:lstStyle/>
          <a:p>
            <a:fld id="{E003143C-D8BD-49DE-8799-AD151B209BD9}"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268</a:t>
            </a:fld>
            <a:endParaRPr lang="en-US"/>
          </a:p>
        </p:txBody>
      </p:sp>
      <p:sp>
        <p:nvSpPr>
          <p:cNvPr id="10" name="Footer Placeholder 9"/>
          <p:cNvSpPr>
            <a:spLocks noGrp="1"/>
          </p:cNvSpPr>
          <p:nvPr>
            <p:ph type="ftr" sz="quarter" idx="11"/>
          </p:nvPr>
        </p:nvSpPr>
        <p:spPr>
          <a:xfrm>
            <a:off x="1295400" y="6356350"/>
            <a:ext cx="7086600"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FC9D5EAB-1D5F-D7CA-B851-29E9CC9BD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154984"/>
          </a:xfrm>
          <a:prstGeom prst="rect">
            <a:avLst/>
          </a:prstGeom>
        </p:spPr>
        <p:txBody>
          <a:bodyPr wrap="square">
            <a:spAutoFit/>
          </a:bodyPr>
          <a:lstStyle/>
          <a:p>
            <a:r>
              <a:rPr lang="en-US" sz="2200"/>
              <a:t>3. A production rule consists of ____________</a:t>
            </a:r>
            <a:br>
              <a:rPr lang="en-US" sz="2200"/>
            </a:br>
            <a:r>
              <a:rPr lang="en-US" sz="2200"/>
              <a:t>a) A set of Rule</a:t>
            </a:r>
            <a:br>
              <a:rPr lang="en-US" sz="2200"/>
            </a:br>
            <a:r>
              <a:rPr lang="en-US" sz="2200"/>
              <a:t>b) A sequence of steps</a:t>
            </a:r>
            <a:br>
              <a:rPr lang="en-US" sz="2200"/>
            </a:br>
            <a:r>
              <a:rPr lang="en-US" sz="2200"/>
              <a:t>c) Set of Rule &amp; sequence of steps</a:t>
            </a:r>
            <a:br>
              <a:rPr lang="en-US" sz="2200"/>
            </a:br>
            <a:r>
              <a:rPr lang="en-US" sz="2200"/>
              <a:t>d) Arbitrary representation to problem </a:t>
            </a:r>
            <a:br>
              <a:rPr lang="en-US" sz="2200"/>
            </a:br>
            <a:r>
              <a:rPr lang="en-US" sz="2200"/>
              <a:t> </a:t>
            </a:r>
            <a:br>
              <a:rPr lang="en-US" sz="2200"/>
            </a:br>
            <a:r>
              <a:rPr lang="en-US" sz="2200"/>
              <a:t> </a:t>
            </a:r>
            <a:br>
              <a:rPr lang="en-IN" sz="2200"/>
            </a:br>
            <a:r>
              <a:rPr lang="en-US" sz="2200"/>
              <a:t> 4. Which search method takes less memory?</a:t>
            </a:r>
            <a:br>
              <a:rPr lang="en-US" sz="2200"/>
            </a:br>
            <a:r>
              <a:rPr lang="en-US" sz="2200"/>
              <a:t>a) Depth-First Search</a:t>
            </a:r>
            <a:br>
              <a:rPr lang="en-US" sz="2200"/>
            </a:br>
            <a:r>
              <a:rPr lang="en-US" sz="2200"/>
              <a:t>b) Breadth-First search</a:t>
            </a:r>
            <a:br>
              <a:rPr lang="en-US" sz="2200"/>
            </a:br>
            <a:r>
              <a:rPr lang="en-US" sz="2200"/>
              <a:t>c) Linear Search</a:t>
            </a:r>
            <a:br>
              <a:rPr lang="en-US" sz="2200"/>
            </a:br>
            <a:r>
              <a:rPr lang="en-US" sz="2200"/>
              <a:t>d) Optimal search</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MCQ</a:t>
            </a:r>
            <a:endParaRPr lang="en-US" sz="3000"/>
          </a:p>
        </p:txBody>
      </p:sp>
      <p:sp>
        <p:nvSpPr>
          <p:cNvPr id="8" name="Date Placeholder 7"/>
          <p:cNvSpPr>
            <a:spLocks noGrp="1"/>
          </p:cNvSpPr>
          <p:nvPr>
            <p:ph type="dt" sz="half" idx="10"/>
          </p:nvPr>
        </p:nvSpPr>
        <p:spPr/>
        <p:txBody>
          <a:bodyPr/>
          <a:lstStyle/>
          <a:p>
            <a:fld id="{E31C0065-408C-411E-9CD2-4069613BEFD1}"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269</a:t>
            </a:fld>
            <a:endParaRPr lang="en-US"/>
          </a:p>
        </p:txBody>
      </p:sp>
      <p:sp>
        <p:nvSpPr>
          <p:cNvPr id="10" name="Footer Placeholder 9"/>
          <p:cNvSpPr>
            <a:spLocks noGrp="1"/>
          </p:cNvSpPr>
          <p:nvPr>
            <p:ph type="ftr" sz="quarter" idx="11"/>
          </p:nvPr>
        </p:nvSpPr>
        <p:spPr>
          <a:xfrm>
            <a:off x="1371599" y="6356350"/>
            <a:ext cx="7010401"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DC7DBAFE-4E1F-BDE5-139D-5A965DC93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E621BA-AB5A-4258-8F02-5EF4D1139F4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723900" y="914401"/>
            <a:ext cx="8229600" cy="5441947"/>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1800" b="1"/>
              <a:t>Top minds in machine learning predict where AI is going in 2021 and Beyond </a:t>
            </a:r>
          </a:p>
          <a:p>
            <a:pPr marL="469900" indent="-457200">
              <a:lnSpc>
                <a:spcPct val="150000"/>
              </a:lnSpc>
              <a:spcBef>
                <a:spcPts val="95"/>
              </a:spcBef>
              <a:buClr>
                <a:schemeClr val="tx1"/>
              </a:buClr>
              <a:buSzPct val="93181"/>
              <a:buAutoNum type="arabicPeriod"/>
              <a:tabLst>
                <a:tab pos="286385" algn="l"/>
                <a:tab pos="287020" algn="l"/>
              </a:tabLst>
            </a:pPr>
            <a:endParaRPr lang="en-US" sz="24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1B4F6E34-E068-454E-AA64-0F4C20B9365F}"/>
              </a:ext>
            </a:extLst>
          </p:cNvPr>
          <p:cNvPicPr>
            <a:picLocks noChangeAspect="1"/>
          </p:cNvPicPr>
          <p:nvPr/>
        </p:nvPicPr>
        <p:blipFill>
          <a:blip r:embed="rId2"/>
          <a:stretch>
            <a:fillRect/>
          </a:stretch>
        </p:blipFill>
        <p:spPr>
          <a:xfrm>
            <a:off x="838200" y="1480194"/>
            <a:ext cx="7696200" cy="4034092"/>
          </a:xfrm>
          <a:prstGeom prst="rect">
            <a:avLst/>
          </a:prstGeom>
        </p:spPr>
      </p:pic>
      <p:sp>
        <p:nvSpPr>
          <p:cNvPr id="11" name="TextBox 10">
            <a:extLst>
              <a:ext uri="{FF2B5EF4-FFF2-40B4-BE49-F238E27FC236}">
                <a16:creationId xmlns:a16="http://schemas.microsoft.com/office/drawing/2014/main" id="{F9B7389F-0126-4CEA-B270-232EE58FF06F}"/>
              </a:ext>
            </a:extLst>
          </p:cNvPr>
          <p:cNvSpPr txBox="1"/>
          <p:nvPr/>
        </p:nvSpPr>
        <p:spPr>
          <a:xfrm>
            <a:off x="685800" y="5478728"/>
            <a:ext cx="8229600" cy="464871"/>
          </a:xfrm>
          <a:prstGeom prst="rect">
            <a:avLst/>
          </a:prstGeom>
          <a:noFill/>
        </p:spPr>
        <p:txBody>
          <a:bodyPr wrap="square">
            <a:spAutoFit/>
          </a:bodyPr>
          <a:lstStyle/>
          <a:p>
            <a:pPr marL="355600">
              <a:lnSpc>
                <a:spcPct val="150000"/>
              </a:lnSpc>
              <a:spcBef>
                <a:spcPts val="95"/>
              </a:spcBef>
              <a:buClr>
                <a:schemeClr val="tx1"/>
              </a:buClr>
              <a:buSzPct val="93181"/>
              <a:tabLst>
                <a:tab pos="286385" algn="l"/>
                <a:tab pos="287020" algn="l"/>
              </a:tabLst>
            </a:pPr>
            <a:r>
              <a:rPr lang="en-US" sz="1800"/>
              <a:t>AI is no longer poised to change the world someday; it’s changing the world now. </a:t>
            </a:r>
          </a:p>
        </p:txBody>
      </p:sp>
      <p:sp>
        <p:nvSpPr>
          <p:cNvPr id="2" name="Footer Placeholder 1">
            <a:extLst>
              <a:ext uri="{FF2B5EF4-FFF2-40B4-BE49-F238E27FC236}">
                <a16:creationId xmlns:a16="http://schemas.microsoft.com/office/drawing/2014/main" id="{AB56B545-48B7-1A98-0CE0-A50350405A77}"/>
              </a:ext>
            </a:extLst>
          </p:cNvPr>
          <p:cNvSpPr>
            <a:spLocks noGrp="1"/>
          </p:cNvSpPr>
          <p:nvPr>
            <p:ph type="ftr" sz="quarter" idx="11"/>
          </p:nvPr>
        </p:nvSpPr>
        <p:spPr>
          <a:xfrm>
            <a:off x="1676400" y="6356348"/>
            <a:ext cx="6400800" cy="365127"/>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E71A48E2-6426-B042-7FBC-27A45EA08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9217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154984"/>
          </a:xfrm>
          <a:prstGeom prst="rect">
            <a:avLst/>
          </a:prstGeom>
        </p:spPr>
        <p:txBody>
          <a:bodyPr wrap="square">
            <a:spAutoFit/>
          </a:bodyPr>
          <a:lstStyle/>
          <a:p>
            <a:r>
              <a:rPr lang="en-US" sz="2200"/>
              <a:t>5. Which is the best way to go for Game playing problem?</a:t>
            </a:r>
            <a:br>
              <a:rPr lang="en-US" sz="2200"/>
            </a:br>
            <a:r>
              <a:rPr lang="en-US" sz="2200"/>
              <a:t>a) Linear approach</a:t>
            </a:r>
            <a:br>
              <a:rPr lang="en-US" sz="2200"/>
            </a:br>
            <a:r>
              <a:rPr lang="en-US" sz="2200"/>
              <a:t>b) Heuristic approach (Some knowledge is stored)</a:t>
            </a:r>
            <a:br>
              <a:rPr lang="en-US" sz="2200"/>
            </a:br>
            <a:r>
              <a:rPr lang="en-US" sz="2200"/>
              <a:t>c) Random approach</a:t>
            </a:r>
            <a:br>
              <a:rPr lang="en-US" sz="2200"/>
            </a:br>
            <a:r>
              <a:rPr lang="en-US" sz="2200"/>
              <a:t>d) An Optimal approach </a:t>
            </a:r>
            <a:br>
              <a:rPr lang="en-US" sz="2200"/>
            </a:br>
            <a:r>
              <a:rPr lang="en-US" sz="2200"/>
              <a:t> </a:t>
            </a:r>
            <a:br>
              <a:rPr lang="en-US" sz="2200"/>
            </a:br>
            <a:r>
              <a:rPr lang="en-US" sz="2200"/>
              <a:t> 6. Which of the following applications include in the Strategic Computing Program?</a:t>
            </a:r>
            <a:br>
              <a:rPr lang="en-US" sz="2200"/>
            </a:br>
            <a:r>
              <a:rPr lang="en-US" sz="2200"/>
              <a:t>a) battle management</a:t>
            </a:r>
            <a:br>
              <a:rPr lang="en-US" sz="2200"/>
            </a:br>
            <a:r>
              <a:rPr lang="en-US" sz="2200"/>
              <a:t>b) autonomous systems</a:t>
            </a:r>
            <a:br>
              <a:rPr lang="en-US" sz="2200"/>
            </a:br>
            <a:r>
              <a:rPr lang="en-US" sz="2200"/>
              <a:t>c) pilot’s associate</a:t>
            </a:r>
            <a:br>
              <a:rPr lang="en-US" sz="2200"/>
            </a:br>
            <a:r>
              <a:rPr lang="en-US" sz="2200"/>
              <a:t>d) all of the mentioned</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MCQ</a:t>
            </a:r>
            <a:endParaRPr lang="en-US" sz="3000"/>
          </a:p>
        </p:txBody>
      </p:sp>
      <p:sp>
        <p:nvSpPr>
          <p:cNvPr id="8" name="Date Placeholder 7"/>
          <p:cNvSpPr>
            <a:spLocks noGrp="1"/>
          </p:cNvSpPr>
          <p:nvPr>
            <p:ph type="dt" sz="half" idx="10"/>
          </p:nvPr>
        </p:nvSpPr>
        <p:spPr/>
        <p:txBody>
          <a:bodyPr/>
          <a:lstStyle/>
          <a:p>
            <a:fld id="{3839D149-C44E-42DC-BBFB-2B8E372257DD}"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270</a:t>
            </a:fld>
            <a:endParaRPr lang="en-US"/>
          </a:p>
        </p:txBody>
      </p:sp>
      <p:sp>
        <p:nvSpPr>
          <p:cNvPr id="10" name="Footer Placeholder 9"/>
          <p:cNvSpPr>
            <a:spLocks noGrp="1"/>
          </p:cNvSpPr>
          <p:nvPr>
            <p:ph type="ftr" sz="quarter" idx="11"/>
          </p:nvPr>
        </p:nvSpPr>
        <p:spPr>
          <a:xfrm>
            <a:off x="1371599" y="6356350"/>
            <a:ext cx="7010401"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2BA109F9-E56D-3568-E406-B1ED022B5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a:t>7. How many things are concerned in the design of a learning element?</a:t>
            </a:r>
            <a:br>
              <a:rPr lang="en-US" sz="2200"/>
            </a:br>
            <a:r>
              <a:rPr lang="en-US" sz="2200"/>
              <a:t>a) 1</a:t>
            </a:r>
            <a:br>
              <a:rPr lang="en-US" sz="2200"/>
            </a:br>
            <a:r>
              <a:rPr lang="en-US" sz="2200"/>
              <a:t>b) 2</a:t>
            </a:r>
            <a:br>
              <a:rPr lang="en-US" sz="2200"/>
            </a:br>
            <a:r>
              <a:rPr lang="en-US" sz="2200"/>
              <a:t>c) 3</a:t>
            </a:r>
            <a:br>
              <a:rPr lang="en-US" sz="2200"/>
            </a:br>
            <a:r>
              <a:rPr lang="en-US" sz="2200"/>
              <a:t>d) 4</a:t>
            </a:r>
            <a:br>
              <a:rPr lang="en-US" sz="2200"/>
            </a:br>
            <a:r>
              <a:rPr lang="en-US" sz="2200"/>
              <a:t> </a:t>
            </a:r>
            <a:br>
              <a:rPr lang="en-US" sz="2200"/>
            </a:br>
            <a:r>
              <a:rPr lang="en-US" sz="2200"/>
              <a:t>8. What is used in determining the nature of the learning problem?</a:t>
            </a:r>
            <a:br>
              <a:rPr lang="en-US" sz="2200"/>
            </a:br>
            <a:r>
              <a:rPr lang="en-US" sz="2200"/>
              <a:t>a) Environment</a:t>
            </a:r>
            <a:br>
              <a:rPr lang="en-US" sz="2200"/>
            </a:br>
            <a:r>
              <a:rPr lang="en-US" sz="2200"/>
              <a:t>b) Feedback</a:t>
            </a:r>
            <a:br>
              <a:rPr lang="en-US" sz="2200"/>
            </a:br>
            <a:r>
              <a:rPr lang="en-US" sz="2200"/>
              <a:t>c) Problem</a:t>
            </a:r>
            <a:br>
              <a:rPr lang="en-US" sz="2200"/>
            </a:br>
            <a:r>
              <a:rPr lang="en-US" sz="2200"/>
              <a:t>d) All of the mentioned</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MCQ</a:t>
            </a:r>
            <a:endParaRPr lang="en-US" sz="3000"/>
          </a:p>
        </p:txBody>
      </p:sp>
      <p:sp>
        <p:nvSpPr>
          <p:cNvPr id="8" name="Date Placeholder 7"/>
          <p:cNvSpPr>
            <a:spLocks noGrp="1"/>
          </p:cNvSpPr>
          <p:nvPr>
            <p:ph type="dt" sz="half" idx="10"/>
          </p:nvPr>
        </p:nvSpPr>
        <p:spPr/>
        <p:txBody>
          <a:bodyPr/>
          <a:lstStyle/>
          <a:p>
            <a:fld id="{DE9406E7-F345-41C0-86A2-34300F9076C8}"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271</a:t>
            </a:fld>
            <a:endParaRPr lang="en-US"/>
          </a:p>
        </p:txBody>
      </p:sp>
      <p:sp>
        <p:nvSpPr>
          <p:cNvPr id="10" name="Footer Placeholder 9"/>
          <p:cNvSpPr>
            <a:spLocks noGrp="1"/>
          </p:cNvSpPr>
          <p:nvPr>
            <p:ph type="ftr" sz="quarter" idx="11"/>
          </p:nvPr>
        </p:nvSpPr>
        <p:spPr>
          <a:xfrm>
            <a:off x="1371599" y="6356350"/>
            <a:ext cx="7010401"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E5EBA9AC-EFFB-9E99-4216-648AAABCF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154984"/>
          </a:xfrm>
          <a:prstGeom prst="rect">
            <a:avLst/>
          </a:prstGeom>
        </p:spPr>
        <p:txBody>
          <a:bodyPr wrap="square">
            <a:spAutoFit/>
          </a:bodyPr>
          <a:lstStyle/>
          <a:p>
            <a:r>
              <a:rPr lang="en-US" sz="2200"/>
              <a:t>9. How many types are available in machine learning?</a:t>
            </a:r>
            <a:br>
              <a:rPr lang="en-US" sz="2200"/>
            </a:br>
            <a:r>
              <a:rPr lang="en-US" sz="2200"/>
              <a:t>a) 1</a:t>
            </a:r>
            <a:br>
              <a:rPr lang="en-US" sz="2200"/>
            </a:br>
            <a:r>
              <a:rPr lang="en-US" sz="2200"/>
              <a:t>b) 2</a:t>
            </a:r>
            <a:br>
              <a:rPr lang="en-US" sz="2200"/>
            </a:br>
            <a:r>
              <a:rPr lang="en-US" sz="2200"/>
              <a:t>c) 3</a:t>
            </a:r>
            <a:br>
              <a:rPr lang="en-US" sz="2200"/>
            </a:br>
            <a:r>
              <a:rPr lang="en-US" sz="2200"/>
              <a:t>d) 4 </a:t>
            </a:r>
            <a:br>
              <a:rPr lang="en-US" sz="2200"/>
            </a:br>
            <a:r>
              <a:rPr lang="en-US" sz="2200"/>
              <a:t> </a:t>
            </a:r>
            <a:br>
              <a:rPr lang="en-US" sz="2200"/>
            </a:br>
            <a:r>
              <a:rPr lang="en-US" sz="2200"/>
              <a:t> 10. Which is used for utility functions in game playing algorithm?</a:t>
            </a:r>
            <a:br>
              <a:rPr lang="en-US" sz="2200"/>
            </a:br>
            <a:r>
              <a:rPr lang="en-US" sz="2200"/>
              <a:t>a) Linear polynomial</a:t>
            </a:r>
            <a:br>
              <a:rPr lang="en-US" sz="2200"/>
            </a:br>
            <a:r>
              <a:rPr lang="en-US" sz="2200"/>
              <a:t>b) Weighted polynomial</a:t>
            </a:r>
            <a:br>
              <a:rPr lang="en-US" sz="2200"/>
            </a:br>
            <a:r>
              <a:rPr lang="en-US" sz="2200"/>
              <a:t>c) Polynomial</a:t>
            </a:r>
            <a:br>
              <a:rPr lang="en-US" sz="2200"/>
            </a:br>
            <a:r>
              <a:rPr lang="en-US" sz="2200"/>
              <a:t>d) Linear weighted polynomial</a:t>
            </a:r>
            <a:br>
              <a:rPr lang="en-US" sz="2400"/>
            </a:br>
            <a:endParaRPr lang="en-US" sz="2200"/>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MCQ</a:t>
            </a:r>
            <a:endParaRPr lang="en-US" sz="3000"/>
          </a:p>
        </p:txBody>
      </p:sp>
      <p:sp>
        <p:nvSpPr>
          <p:cNvPr id="8" name="Date Placeholder 7"/>
          <p:cNvSpPr>
            <a:spLocks noGrp="1"/>
          </p:cNvSpPr>
          <p:nvPr>
            <p:ph type="dt" sz="half" idx="10"/>
          </p:nvPr>
        </p:nvSpPr>
        <p:spPr/>
        <p:txBody>
          <a:bodyPr/>
          <a:lstStyle/>
          <a:p>
            <a:fld id="{4270B6F4-8A97-49D4-95A1-12B507E1EC8C}"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272</a:t>
            </a:fld>
            <a:endParaRPr lang="en-US"/>
          </a:p>
        </p:txBody>
      </p:sp>
      <p:sp>
        <p:nvSpPr>
          <p:cNvPr id="10" name="Footer Placeholder 9"/>
          <p:cNvSpPr>
            <a:spLocks noGrp="1"/>
          </p:cNvSpPr>
          <p:nvPr>
            <p:ph type="ftr" sz="quarter" idx="11"/>
          </p:nvPr>
        </p:nvSpPr>
        <p:spPr>
          <a:xfrm>
            <a:off x="1371599" y="6356350"/>
            <a:ext cx="7010401"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C61F78D9-9087-7E0C-8323-9A68747AF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a:t>Faculty Video Links, </a:t>
            </a:r>
            <a:r>
              <a:rPr lang="en-US" sz="2400" err="1"/>
              <a:t>Youtube</a:t>
            </a:r>
            <a:r>
              <a:rPr lang="en-US" sz="2400"/>
              <a:t> &amp; NPTEL Video Links and Online Courses Details  </a:t>
            </a:r>
          </a:p>
        </p:txBody>
      </p:sp>
      <p:sp>
        <p:nvSpPr>
          <p:cNvPr id="5" name="Rectangle 4"/>
          <p:cNvSpPr/>
          <p:nvPr/>
        </p:nvSpPr>
        <p:spPr>
          <a:xfrm>
            <a:off x="685800" y="1859340"/>
            <a:ext cx="7772400" cy="3277820"/>
          </a:xfrm>
          <a:prstGeom prst="rect">
            <a:avLst/>
          </a:prstGeom>
        </p:spPr>
        <p:txBody>
          <a:bodyPr wrap="square">
            <a:spAutoFit/>
          </a:bodyPr>
          <a:lstStyle/>
          <a:p>
            <a:r>
              <a:rPr lang="en-US" sz="2200" err="1"/>
              <a:t>Youtube</a:t>
            </a:r>
            <a:r>
              <a:rPr lang="en-US" sz="2200"/>
              <a:t> video-</a:t>
            </a:r>
          </a:p>
          <a:p>
            <a:pPr>
              <a:lnSpc>
                <a:spcPct val="150000"/>
              </a:lnSpc>
            </a:pPr>
            <a:endParaRPr lang="en-US" sz="2200"/>
          </a:p>
          <a:p>
            <a:pPr>
              <a:lnSpc>
                <a:spcPct val="150000"/>
              </a:lnSpc>
              <a:buFont typeface="Arial" pitchFamily="34" charset="0"/>
              <a:buChar char="•"/>
            </a:pPr>
            <a:r>
              <a:rPr lang="en-US" sz="2400">
                <a:hlinkClick r:id="rId2"/>
              </a:rPr>
              <a:t>https://www.youtube.com/watch?v=PDYfCkLY_DE</a:t>
            </a:r>
            <a:endParaRPr lang="en-US" sz="2400"/>
          </a:p>
          <a:p>
            <a:pPr>
              <a:lnSpc>
                <a:spcPct val="150000"/>
              </a:lnSpc>
              <a:buFont typeface="Arial" pitchFamily="34" charset="0"/>
              <a:buChar char="•"/>
            </a:pPr>
            <a:r>
              <a:rPr lang="en-US" sz="2400">
                <a:hlinkClick r:id="rId3"/>
              </a:rPr>
              <a:t>https://www.youtube.com/watch?v=ncOirIPHTOw</a:t>
            </a:r>
            <a:endParaRPr lang="en-US" sz="2400"/>
          </a:p>
          <a:p>
            <a:pPr>
              <a:lnSpc>
                <a:spcPct val="150000"/>
              </a:lnSpc>
              <a:buFont typeface="Arial" pitchFamily="34" charset="0"/>
              <a:buChar char="•"/>
            </a:pPr>
            <a:r>
              <a:rPr lang="en-US" sz="2400">
                <a:hlinkClick r:id="rId4"/>
              </a:rPr>
              <a:t>https://www.youtube.com/watch?v=cW03t3aZkmE</a:t>
            </a:r>
            <a:endParaRPr lang="en-US" sz="2200"/>
          </a:p>
          <a:p>
            <a:r>
              <a:rPr lang="en-US" sz="2200"/>
              <a:t> </a:t>
            </a:r>
          </a:p>
          <a:p>
            <a:endParaRPr lang="en-US" sz="2200"/>
          </a:p>
        </p:txBody>
      </p:sp>
      <p:sp>
        <p:nvSpPr>
          <p:cNvPr id="8" name="Date Placeholder 7"/>
          <p:cNvSpPr>
            <a:spLocks noGrp="1"/>
          </p:cNvSpPr>
          <p:nvPr>
            <p:ph type="dt" sz="half" idx="10"/>
          </p:nvPr>
        </p:nvSpPr>
        <p:spPr/>
        <p:txBody>
          <a:bodyPr/>
          <a:lstStyle/>
          <a:p>
            <a:fld id="{853FAE22-D228-414F-8B84-097D942585FB}"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273</a:t>
            </a:fld>
            <a:endParaRPr lang="en-US"/>
          </a:p>
        </p:txBody>
      </p:sp>
      <p:sp>
        <p:nvSpPr>
          <p:cNvPr id="10" name="Footer Placeholder 9"/>
          <p:cNvSpPr>
            <a:spLocks noGrp="1"/>
          </p:cNvSpPr>
          <p:nvPr>
            <p:ph type="ftr" sz="quarter" idx="11"/>
          </p:nvPr>
        </p:nvSpPr>
        <p:spPr>
          <a:xfrm>
            <a:off x="1371599" y="6356350"/>
            <a:ext cx="6858001"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A8CD6D0A-BEE7-2981-150B-574DB6ABD1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304800" y="1752600"/>
            <a:ext cx="8382000" cy="38164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200" b="0" i="0" u="none" strike="noStrike" cap="none" normalizeH="0" baseline="0">
                <a:ln>
                  <a:noFill/>
                </a:ln>
                <a:solidFill>
                  <a:srgbClr val="000000"/>
                </a:solidFill>
                <a:effectLst/>
                <a:latin typeface="Times New Roman" pitchFamily="18" charset="0"/>
                <a:ea typeface="Calibri" pitchFamily="34" charset="0"/>
                <a:cs typeface="Times New Roman" pitchFamily="18" charset="0"/>
              </a:rPr>
              <a:t>Describe Machine Learning with suitable examples.[CO1]</a:t>
            </a:r>
            <a:endParaRPr kumimoji="0" lang="en-US" sz="2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a:ln>
                  <a:noFill/>
                </a:ln>
                <a:solidFill>
                  <a:srgbClr val="000000"/>
                </a:solidFill>
                <a:effectLst/>
                <a:latin typeface="Times New Roman" pitchFamily="18" charset="0"/>
                <a:ea typeface="Calibri" pitchFamily="34" charset="0"/>
                <a:cs typeface="Times New Roman" pitchFamily="18" charset="0"/>
              </a:rPr>
              <a:t>Brief the well defined learning problems. [CO1]</a:t>
            </a:r>
            <a:endParaRPr kumimoji="0" lang="en-US" sz="2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a:ln>
                  <a:noFill/>
                </a:ln>
                <a:solidFill>
                  <a:srgbClr val="000000"/>
                </a:solidFill>
                <a:effectLst/>
                <a:latin typeface="Times New Roman" pitchFamily="18" charset="0"/>
                <a:ea typeface="Calibri" pitchFamily="34" charset="0"/>
                <a:cs typeface="Times New Roman" pitchFamily="18" charset="0"/>
              </a:rPr>
              <a:t>Define the process of </a:t>
            </a:r>
            <a:r>
              <a:rPr kumimoji="0" lang="en-US" sz="2200" b="0" i="0" u="none" strike="noStrike" cap="none" normalizeH="0" baseline="0">
                <a:ln>
                  <a:noFill/>
                </a:ln>
                <a:solidFill>
                  <a:schemeClr val="tx1"/>
                </a:solidFill>
                <a:effectLst/>
                <a:latin typeface="Times New Roman" pitchFamily="18" charset="0"/>
                <a:ea typeface="Calibri" pitchFamily="34" charset="0"/>
                <a:cs typeface="Times New Roman" pitchFamily="18" charset="0"/>
              </a:rPr>
              <a:t>Designing a Learning System?</a:t>
            </a:r>
            <a:r>
              <a:rPr kumimoji="0" lang="en-US" sz="2200" b="0" i="0" u="none" strike="noStrike" cap="none" normalizeH="0" baseline="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a:ln>
                  <a:noFill/>
                </a:ln>
                <a:solidFill>
                  <a:schemeClr val="tx1"/>
                </a:solidFill>
                <a:effectLst/>
                <a:latin typeface="Times New Roman" pitchFamily="18" charset="0"/>
                <a:ea typeface="Calibri" pitchFamily="34" charset="0"/>
                <a:cs typeface="Times New Roman" pitchFamily="18" charset="0"/>
              </a:rPr>
              <a:t>Explain different perspective and Issues in Machine Learning.</a:t>
            </a:r>
            <a:r>
              <a:rPr kumimoji="0" lang="en-US" sz="2200" b="0" i="0" u="none" strike="noStrike" cap="none" normalizeH="0" baseline="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a:ln>
                  <a:noFill/>
                </a:ln>
                <a:solidFill>
                  <a:schemeClr val="tx1"/>
                </a:solidFill>
                <a:effectLst/>
                <a:latin typeface="Times New Roman" pitchFamily="18" charset="0"/>
                <a:ea typeface="Calibri" pitchFamily="34" charset="0"/>
                <a:cs typeface="Times New Roman" pitchFamily="18" charset="0"/>
              </a:rPr>
              <a:t>Define hypotheses.</a:t>
            </a:r>
            <a:r>
              <a:rPr kumimoji="0" lang="en-US" sz="2200" b="0" i="0" u="none" strike="noStrike" cap="none" normalizeH="0" baseline="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a:ln>
                  <a:noFill/>
                </a:ln>
                <a:solidFill>
                  <a:schemeClr val="tx1"/>
                </a:solidFill>
                <a:effectLst/>
                <a:latin typeface="Times New Roman" pitchFamily="18" charset="0"/>
                <a:ea typeface="Calibri" pitchFamily="34" charset="0"/>
                <a:cs typeface="Times New Roman" pitchFamily="18" charset="0"/>
              </a:rPr>
              <a:t>Analyze THE CONCEPT LEARNING TASK - General-to-specific ordering of hypotheses?</a:t>
            </a:r>
            <a:r>
              <a:rPr kumimoji="0" lang="en-US" sz="2200" b="0" i="0" u="none" strike="noStrike" cap="none" normalizeH="0" baseline="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a:ln>
                  <a:noFill/>
                </a:ln>
                <a:solidFill>
                  <a:schemeClr val="tx1"/>
                </a:solidFill>
                <a:effectLst/>
                <a:latin typeface="Times New Roman" pitchFamily="18" charset="0"/>
                <a:ea typeface="Calibri" pitchFamily="34" charset="0"/>
                <a:cs typeface="Times New Roman" pitchFamily="18" charset="0"/>
              </a:rPr>
              <a:t>Illustrate Find-S algorithm.</a:t>
            </a:r>
            <a:r>
              <a:rPr kumimoji="0" lang="en-US" sz="2200" b="0" i="0" u="none" strike="noStrike" cap="none" normalizeH="0" baseline="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a:ln>
                  <a:noFill/>
                </a:ln>
                <a:solidFill>
                  <a:schemeClr val="tx1"/>
                </a:solidFill>
                <a:effectLst/>
                <a:latin typeface="Times New Roman" pitchFamily="18" charset="0"/>
                <a:ea typeface="Calibri" pitchFamily="34" charset="0"/>
                <a:cs typeface="Times New Roman" pitchFamily="18" charset="0"/>
              </a:rPr>
              <a:t>Describe List-Then-Eliminate algorithm.</a:t>
            </a:r>
            <a:r>
              <a:rPr kumimoji="0" lang="en-US" sz="2200" b="0" i="0" u="none" strike="noStrike" cap="none" normalizeH="0" baseline="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a:ln>
                  <a:noFill/>
                </a:ln>
                <a:solidFill>
                  <a:schemeClr val="tx1"/>
                </a:solidFill>
                <a:effectLst/>
                <a:latin typeface="Times New Roman" pitchFamily="18" charset="0"/>
                <a:ea typeface="Calibri" pitchFamily="34" charset="0"/>
                <a:cs typeface="Times New Roman" pitchFamily="18" charset="0"/>
              </a:rPr>
              <a:t>Define Candidate elimination algorithm with example.</a:t>
            </a:r>
            <a:r>
              <a:rPr kumimoji="0" lang="en-US" sz="2200" b="0" i="0" u="none" strike="noStrike" cap="none" normalizeH="0" baseline="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a:ln>
                  <a:noFill/>
                </a:ln>
                <a:solidFill>
                  <a:schemeClr val="tx1"/>
                </a:solidFill>
                <a:effectLst/>
                <a:latin typeface="Times New Roman" pitchFamily="18" charset="0"/>
                <a:ea typeface="Calibri" pitchFamily="34" charset="0"/>
                <a:cs typeface="Times New Roman" pitchFamily="18" charset="0"/>
              </a:rPr>
              <a:t>Briefly explain Inductive bias.</a:t>
            </a:r>
            <a:r>
              <a:rPr kumimoji="0" lang="en-US" sz="2200" b="0" i="0" u="none" strike="noStrike" cap="none" normalizeH="0" baseline="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a:ln>
                <a:noFill/>
              </a:ln>
              <a:solidFill>
                <a:schemeClr val="tx1"/>
              </a:solidFill>
              <a:effectLst/>
              <a:latin typeface="Arial" pitchFamily="34" charset="0"/>
              <a:cs typeface="Arial" pitchFamily="34" charset="0"/>
            </a:endParaRPr>
          </a:p>
        </p:txBody>
      </p:sp>
      <p:sp>
        <p:nvSpPr>
          <p:cNvPr id="8" name="Title 1"/>
          <p:cNvSpPr txBox="1">
            <a:spLocks/>
          </p:cNvSpPr>
          <p:nvPr/>
        </p:nvSpPr>
        <p:spPr>
          <a:xfrm>
            <a:off x="1371600" y="1"/>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Weekly Assignment</a:t>
            </a:r>
            <a:endParaRPr lang="en-US" sz="3000"/>
          </a:p>
        </p:txBody>
      </p:sp>
      <p:sp>
        <p:nvSpPr>
          <p:cNvPr id="9" name="Rectangle 8"/>
          <p:cNvSpPr/>
          <p:nvPr/>
        </p:nvSpPr>
        <p:spPr>
          <a:xfrm>
            <a:off x="381000" y="1219200"/>
            <a:ext cx="8305800" cy="523220"/>
          </a:xfrm>
          <a:prstGeom prst="rect">
            <a:avLst/>
          </a:prstGeom>
        </p:spPr>
        <p:txBody>
          <a:bodyPr wrap="square">
            <a:spAutoFit/>
          </a:bodyPr>
          <a:lstStyle/>
          <a:p>
            <a:pPr algn="ctr"/>
            <a:r>
              <a:rPr lang="en-US" sz="2800"/>
              <a:t>Assignment 1</a:t>
            </a:r>
          </a:p>
        </p:txBody>
      </p:sp>
      <p:sp>
        <p:nvSpPr>
          <p:cNvPr id="6" name="Date Placeholder 5"/>
          <p:cNvSpPr>
            <a:spLocks noGrp="1"/>
          </p:cNvSpPr>
          <p:nvPr>
            <p:ph type="dt" sz="half" idx="10"/>
          </p:nvPr>
        </p:nvSpPr>
        <p:spPr/>
        <p:txBody>
          <a:bodyPr/>
          <a:lstStyle/>
          <a:p>
            <a:fld id="{100B5EE7-DE6F-401B-8107-2591440168F4}" type="datetime1">
              <a:rPr lang="en-US" smtClean="0"/>
              <a:t>2/14/2024</a:t>
            </a:fld>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274</a:t>
            </a:fld>
            <a:endParaRPr lang="en-US"/>
          </a:p>
        </p:txBody>
      </p:sp>
      <p:sp>
        <p:nvSpPr>
          <p:cNvPr id="11" name="Footer Placeholder 10"/>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66AD7369-AE33-A849-5EB6-D3E3E1FA3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a:t>Old Question Papers</a:t>
            </a:r>
          </a:p>
        </p:txBody>
      </p:sp>
      <p:sp>
        <p:nvSpPr>
          <p:cNvPr id="6" name="Date Placeholder 5"/>
          <p:cNvSpPr>
            <a:spLocks noGrp="1"/>
          </p:cNvSpPr>
          <p:nvPr>
            <p:ph type="dt" sz="half" idx="10"/>
          </p:nvPr>
        </p:nvSpPr>
        <p:spPr/>
        <p:txBody>
          <a:bodyPr/>
          <a:lstStyle/>
          <a:p>
            <a:fld id="{978D31A2-C085-4AD1-92A7-FECFC5C63D07}" type="datetime1">
              <a:rPr lang="en-US" smtClean="0"/>
              <a:t>2/14/2024</a:t>
            </a:fld>
            <a:endParaRPr lang="en-US"/>
          </a:p>
        </p:txBody>
      </p:sp>
      <p:sp>
        <p:nvSpPr>
          <p:cNvPr id="9" name="Slide Number Placeholder 8"/>
          <p:cNvSpPr>
            <a:spLocks noGrp="1"/>
          </p:cNvSpPr>
          <p:nvPr>
            <p:ph type="sldNum" sz="quarter" idx="12"/>
          </p:nvPr>
        </p:nvSpPr>
        <p:spPr/>
        <p:txBody>
          <a:bodyPr/>
          <a:lstStyle/>
          <a:p>
            <a:fld id="{ADBB5553-CC4E-421F-BF7E-F99287E58467}" type="slidenum">
              <a:rPr lang="en-US" smtClean="0"/>
              <a:pPr/>
              <a:t>275</a:t>
            </a:fld>
            <a:endParaRPr lang="en-US"/>
          </a:p>
        </p:txBody>
      </p:sp>
      <p:sp>
        <p:nvSpPr>
          <p:cNvPr id="10" name="Footer Placeholder 9"/>
          <p:cNvSpPr>
            <a:spLocks noGrp="1"/>
          </p:cNvSpPr>
          <p:nvPr>
            <p:ph type="ftr" sz="quarter" idx="11"/>
          </p:nvPr>
        </p:nvSpPr>
        <p:spPr>
          <a:xfrm>
            <a:off x="1371600" y="6356350"/>
            <a:ext cx="6858000"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81DFE041-1C15-170D-CA4B-3E06072DF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pic>
        <p:nvPicPr>
          <p:cNvPr id="5" name="Picture 4">
            <a:extLst>
              <a:ext uri="{FF2B5EF4-FFF2-40B4-BE49-F238E27FC236}">
                <a16:creationId xmlns:a16="http://schemas.microsoft.com/office/drawing/2014/main" id="{427CC231-703D-A71B-766C-AF666957ADE2}"/>
              </a:ext>
            </a:extLst>
          </p:cNvPr>
          <p:cNvPicPr>
            <a:picLocks noChangeAspect="1"/>
          </p:cNvPicPr>
          <p:nvPr/>
        </p:nvPicPr>
        <p:blipFill>
          <a:blip r:embed="rId3"/>
          <a:stretch>
            <a:fillRect/>
          </a:stretch>
        </p:blipFill>
        <p:spPr>
          <a:xfrm>
            <a:off x="1545336" y="996190"/>
            <a:ext cx="5982218" cy="4865620"/>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a:t>Old Question Papers</a:t>
            </a:r>
          </a:p>
        </p:txBody>
      </p:sp>
      <p:sp>
        <p:nvSpPr>
          <p:cNvPr id="6" name="Date Placeholder 5"/>
          <p:cNvSpPr>
            <a:spLocks noGrp="1"/>
          </p:cNvSpPr>
          <p:nvPr>
            <p:ph type="dt" sz="half" idx="10"/>
          </p:nvPr>
        </p:nvSpPr>
        <p:spPr/>
        <p:txBody>
          <a:bodyPr/>
          <a:lstStyle/>
          <a:p>
            <a:fld id="{978D31A2-C085-4AD1-92A7-FECFC5C63D07}" type="datetime1">
              <a:rPr lang="en-US" smtClean="0"/>
              <a:t>2/14/2024</a:t>
            </a:fld>
            <a:endParaRPr lang="en-US"/>
          </a:p>
        </p:txBody>
      </p:sp>
      <p:sp>
        <p:nvSpPr>
          <p:cNvPr id="9" name="Slide Number Placeholder 8"/>
          <p:cNvSpPr>
            <a:spLocks noGrp="1"/>
          </p:cNvSpPr>
          <p:nvPr>
            <p:ph type="sldNum" sz="quarter" idx="12"/>
          </p:nvPr>
        </p:nvSpPr>
        <p:spPr/>
        <p:txBody>
          <a:bodyPr/>
          <a:lstStyle/>
          <a:p>
            <a:fld id="{ADBB5553-CC4E-421F-BF7E-F99287E58467}" type="slidenum">
              <a:rPr lang="en-US" smtClean="0"/>
              <a:pPr/>
              <a:t>276</a:t>
            </a:fld>
            <a:endParaRPr lang="en-US"/>
          </a:p>
        </p:txBody>
      </p:sp>
      <p:sp>
        <p:nvSpPr>
          <p:cNvPr id="10" name="Footer Placeholder 9"/>
          <p:cNvSpPr>
            <a:spLocks noGrp="1"/>
          </p:cNvSpPr>
          <p:nvPr>
            <p:ph type="ftr" sz="quarter" idx="11"/>
          </p:nvPr>
        </p:nvSpPr>
        <p:spPr>
          <a:xfrm>
            <a:off x="1371600" y="6356350"/>
            <a:ext cx="6858000"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81DFE041-1C15-170D-CA4B-3E06072DF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pic>
        <p:nvPicPr>
          <p:cNvPr id="5" name="Picture 4">
            <a:extLst>
              <a:ext uri="{FF2B5EF4-FFF2-40B4-BE49-F238E27FC236}">
                <a16:creationId xmlns:a16="http://schemas.microsoft.com/office/drawing/2014/main" id="{427CC231-703D-A71B-766C-AF666957ADE2}"/>
              </a:ext>
            </a:extLst>
          </p:cNvPr>
          <p:cNvPicPr>
            <a:picLocks noChangeAspect="1"/>
          </p:cNvPicPr>
          <p:nvPr/>
        </p:nvPicPr>
        <p:blipFill>
          <a:blip r:embed="rId3"/>
          <a:stretch>
            <a:fillRect/>
          </a:stretch>
        </p:blipFill>
        <p:spPr>
          <a:xfrm>
            <a:off x="1545336" y="996190"/>
            <a:ext cx="5982218" cy="4865620"/>
          </a:xfrm>
          <a:prstGeom prst="rect">
            <a:avLst/>
          </a:prstGeom>
        </p:spPr>
      </p:pic>
      <p:pic>
        <p:nvPicPr>
          <p:cNvPr id="4" name="Picture 3">
            <a:extLst>
              <a:ext uri="{FF2B5EF4-FFF2-40B4-BE49-F238E27FC236}">
                <a16:creationId xmlns:a16="http://schemas.microsoft.com/office/drawing/2014/main" id="{336ABD4D-DD55-3514-1CAE-FB5F3179A827}"/>
              </a:ext>
            </a:extLst>
          </p:cNvPr>
          <p:cNvPicPr>
            <a:picLocks noChangeAspect="1"/>
          </p:cNvPicPr>
          <p:nvPr/>
        </p:nvPicPr>
        <p:blipFill>
          <a:blip r:embed="rId4"/>
          <a:stretch>
            <a:fillRect/>
          </a:stretch>
        </p:blipFill>
        <p:spPr>
          <a:xfrm>
            <a:off x="1573759" y="823912"/>
            <a:ext cx="6149873" cy="5272088"/>
          </a:xfrm>
          <a:prstGeom prst="rect">
            <a:avLst/>
          </a:prstGeom>
        </p:spPr>
      </p:pic>
    </p:spTree>
    <p:extLst>
      <p:ext uri="{BB962C8B-B14F-4D97-AF65-F5344CB8AC3E}">
        <p14:creationId xmlns:p14="http://schemas.microsoft.com/office/powerpoint/2010/main" val="221640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52600"/>
            <a:ext cx="8229600" cy="4495800"/>
          </a:xfrm>
        </p:spPr>
        <p:txBody>
          <a:bodyPr>
            <a:normAutofit/>
          </a:bodyPr>
          <a:lstStyle/>
          <a:p>
            <a:pPr marL="0" lvl="0" indent="0" eaLnBrk="0" fontAlgn="base" hangingPunct="0">
              <a:spcBef>
                <a:spcPct val="0"/>
              </a:spcBef>
              <a:spcAft>
                <a:spcPct val="0"/>
              </a:spcAft>
              <a:buFontTx/>
              <a:buChar char="•"/>
            </a:pPr>
            <a:r>
              <a:rPr lang="en-US" sz="2200">
                <a:latin typeface="Times New Roman" pitchFamily="18" charset="0"/>
                <a:ea typeface="Calibri" pitchFamily="34" charset="0"/>
                <a:cs typeface="Times New Roman" pitchFamily="18" charset="0"/>
              </a:rPr>
              <a:t>Illustrate Find-S algorithm.</a:t>
            </a:r>
            <a:r>
              <a:rPr lang="en-US" sz="2200">
                <a:solidFill>
                  <a:srgbClr val="000000"/>
                </a:solidFill>
                <a:latin typeface="Times New Roman" pitchFamily="18" charset="0"/>
                <a:ea typeface="Calibri" pitchFamily="34" charset="0"/>
                <a:cs typeface="Times New Roman" pitchFamily="18" charset="0"/>
              </a:rPr>
              <a:t> [CO1]</a:t>
            </a:r>
            <a:endParaRPr lang="en-US" sz="2200">
              <a:latin typeface="Arial" pitchFamily="34" charset="0"/>
              <a:cs typeface="Arial" pitchFamily="34" charset="0"/>
            </a:endParaRPr>
          </a:p>
          <a:p>
            <a:pPr marL="0" lvl="0" indent="0" eaLnBrk="0" fontAlgn="base" hangingPunct="0">
              <a:spcBef>
                <a:spcPct val="0"/>
              </a:spcBef>
              <a:spcAft>
                <a:spcPct val="0"/>
              </a:spcAft>
              <a:buFontTx/>
              <a:buChar char="•"/>
            </a:pPr>
            <a:r>
              <a:rPr lang="en-US" sz="2200">
                <a:latin typeface="Times New Roman" pitchFamily="18" charset="0"/>
                <a:ea typeface="Calibri" pitchFamily="34" charset="0"/>
                <a:cs typeface="Times New Roman" pitchFamily="18" charset="0"/>
              </a:rPr>
              <a:t>Describe List-Then-Eliminate algorithm.</a:t>
            </a:r>
            <a:r>
              <a:rPr lang="en-US" sz="2200">
                <a:solidFill>
                  <a:srgbClr val="000000"/>
                </a:solidFill>
                <a:latin typeface="Times New Roman" pitchFamily="18" charset="0"/>
                <a:ea typeface="Calibri" pitchFamily="34" charset="0"/>
                <a:cs typeface="Times New Roman" pitchFamily="18" charset="0"/>
              </a:rPr>
              <a:t> [CO1]</a:t>
            </a:r>
            <a:endParaRPr lang="en-US" sz="2200">
              <a:latin typeface="Arial" pitchFamily="34" charset="0"/>
              <a:cs typeface="Arial" pitchFamily="34" charset="0"/>
            </a:endParaRPr>
          </a:p>
          <a:p>
            <a:pPr marL="0" lvl="0" indent="0" eaLnBrk="0" fontAlgn="base" hangingPunct="0">
              <a:spcBef>
                <a:spcPct val="0"/>
              </a:spcBef>
              <a:spcAft>
                <a:spcPct val="0"/>
              </a:spcAft>
              <a:buFontTx/>
              <a:buChar char="•"/>
            </a:pPr>
            <a:r>
              <a:rPr lang="en-US" sz="2200">
                <a:latin typeface="Times New Roman" pitchFamily="18" charset="0"/>
                <a:ea typeface="Calibri" pitchFamily="34" charset="0"/>
                <a:cs typeface="Times New Roman" pitchFamily="18" charset="0"/>
              </a:rPr>
              <a:t>Define Candidate elimination algorithm with example.</a:t>
            </a:r>
            <a:r>
              <a:rPr lang="en-US" sz="2200">
                <a:solidFill>
                  <a:srgbClr val="000000"/>
                </a:solidFill>
                <a:latin typeface="Times New Roman" pitchFamily="18" charset="0"/>
                <a:ea typeface="Calibri" pitchFamily="34" charset="0"/>
                <a:cs typeface="Times New Roman" pitchFamily="18" charset="0"/>
              </a:rPr>
              <a:t> [CO1]</a:t>
            </a:r>
            <a:endParaRPr lang="en-US" sz="2200">
              <a:latin typeface="Arial" pitchFamily="34" charset="0"/>
              <a:cs typeface="Arial" pitchFamily="34" charset="0"/>
            </a:endParaRPr>
          </a:p>
          <a:p>
            <a:pPr marL="0" lvl="0" indent="0" eaLnBrk="0" fontAlgn="base" hangingPunct="0">
              <a:spcBef>
                <a:spcPct val="0"/>
              </a:spcBef>
              <a:spcAft>
                <a:spcPct val="0"/>
              </a:spcAft>
              <a:buFontTx/>
              <a:buChar char="•"/>
            </a:pPr>
            <a:r>
              <a:rPr lang="en-US" sz="2200">
                <a:latin typeface="Times New Roman" pitchFamily="18" charset="0"/>
                <a:ea typeface="Calibri" pitchFamily="34" charset="0"/>
                <a:cs typeface="Times New Roman" pitchFamily="18" charset="0"/>
              </a:rPr>
              <a:t>Briefly explain Inductive bias.</a:t>
            </a:r>
            <a:r>
              <a:rPr lang="en-US" sz="2200">
                <a:solidFill>
                  <a:srgbClr val="000000"/>
                </a:solidFill>
                <a:latin typeface="Times New Roman" pitchFamily="18" charset="0"/>
                <a:ea typeface="Calibri" pitchFamily="34" charset="0"/>
                <a:cs typeface="Times New Roman" pitchFamily="18" charset="0"/>
              </a:rPr>
              <a:t> [CO1]</a:t>
            </a:r>
          </a:p>
          <a:p>
            <a:pPr marL="0" lvl="0" indent="0" fontAlgn="base">
              <a:spcBef>
                <a:spcPct val="0"/>
              </a:spcBef>
              <a:spcAft>
                <a:spcPct val="0"/>
              </a:spcAft>
              <a:buFontTx/>
              <a:buChar char="•"/>
            </a:pPr>
            <a:r>
              <a:rPr lang="en-US" sz="2200">
                <a:solidFill>
                  <a:srgbClr val="000000"/>
                </a:solidFill>
                <a:latin typeface="Times New Roman" pitchFamily="18" charset="0"/>
                <a:ea typeface="Calibri" pitchFamily="34" charset="0"/>
                <a:cs typeface="Times New Roman" pitchFamily="18" charset="0"/>
              </a:rPr>
              <a:t>Describe Machine Learning with suitable examples.[CO1]</a:t>
            </a:r>
            <a:endParaRPr lang="en-US" sz="2200">
              <a:latin typeface="Arial" pitchFamily="34" charset="0"/>
              <a:cs typeface="Arial" pitchFamily="34" charset="0"/>
            </a:endParaRPr>
          </a:p>
          <a:p>
            <a:pPr marL="0" lvl="0" indent="0" eaLnBrk="0" fontAlgn="base" hangingPunct="0">
              <a:spcBef>
                <a:spcPct val="0"/>
              </a:spcBef>
              <a:spcAft>
                <a:spcPct val="0"/>
              </a:spcAft>
              <a:buFontTx/>
              <a:buChar char="•"/>
            </a:pPr>
            <a:r>
              <a:rPr lang="en-US" sz="2200">
                <a:solidFill>
                  <a:srgbClr val="000000"/>
                </a:solidFill>
                <a:latin typeface="Times New Roman" pitchFamily="18" charset="0"/>
                <a:ea typeface="Calibri" pitchFamily="34" charset="0"/>
                <a:cs typeface="Times New Roman" pitchFamily="18" charset="0"/>
              </a:rPr>
              <a:t>Brief the well defined learning problems. [CO1]</a:t>
            </a:r>
            <a:endParaRPr lang="en-US" sz="2200">
              <a:latin typeface="Arial" pitchFamily="34" charset="0"/>
              <a:cs typeface="Arial" pitchFamily="34" charset="0"/>
            </a:endParaRPr>
          </a:p>
          <a:p>
            <a:pPr marL="0" lvl="0" indent="0" eaLnBrk="0" fontAlgn="base" hangingPunct="0">
              <a:spcBef>
                <a:spcPct val="0"/>
              </a:spcBef>
              <a:spcAft>
                <a:spcPct val="0"/>
              </a:spcAft>
              <a:buFontTx/>
              <a:buChar char="•"/>
            </a:pPr>
            <a:r>
              <a:rPr lang="en-US" sz="2200">
                <a:solidFill>
                  <a:srgbClr val="000000"/>
                </a:solidFill>
                <a:latin typeface="Times New Roman" pitchFamily="18" charset="0"/>
                <a:ea typeface="Calibri" pitchFamily="34" charset="0"/>
                <a:cs typeface="Times New Roman" pitchFamily="18" charset="0"/>
              </a:rPr>
              <a:t>Define the process of </a:t>
            </a:r>
            <a:r>
              <a:rPr lang="en-US" sz="2200">
                <a:latin typeface="Times New Roman" pitchFamily="18" charset="0"/>
                <a:ea typeface="Calibri" pitchFamily="34" charset="0"/>
                <a:cs typeface="Times New Roman" pitchFamily="18" charset="0"/>
              </a:rPr>
              <a:t>Designing a Learning System?</a:t>
            </a:r>
            <a:r>
              <a:rPr lang="en-US" sz="2200">
                <a:solidFill>
                  <a:srgbClr val="000000"/>
                </a:solidFill>
                <a:latin typeface="Times New Roman" pitchFamily="18" charset="0"/>
                <a:ea typeface="Calibri" pitchFamily="34" charset="0"/>
                <a:cs typeface="Times New Roman" pitchFamily="18" charset="0"/>
              </a:rPr>
              <a:t> [CO1]</a:t>
            </a:r>
            <a:endParaRPr lang="en-US" sz="2200">
              <a:latin typeface="Arial" pitchFamily="34" charset="0"/>
              <a:cs typeface="Arial" pitchFamily="34" charset="0"/>
            </a:endParaRPr>
          </a:p>
          <a:p>
            <a:pPr marL="0" lvl="0" indent="0" eaLnBrk="0" fontAlgn="base" hangingPunct="0">
              <a:spcBef>
                <a:spcPct val="0"/>
              </a:spcBef>
              <a:spcAft>
                <a:spcPct val="0"/>
              </a:spcAft>
              <a:buFontTx/>
              <a:buChar char="•"/>
            </a:pPr>
            <a:r>
              <a:rPr lang="en-US" sz="2200">
                <a:latin typeface="Times New Roman" pitchFamily="18" charset="0"/>
                <a:ea typeface="Calibri" pitchFamily="34" charset="0"/>
                <a:cs typeface="Times New Roman" pitchFamily="18" charset="0"/>
              </a:rPr>
              <a:t>Explain different perspective and Issues in Machine Learning.</a:t>
            </a:r>
            <a:r>
              <a:rPr lang="en-US" sz="2200">
                <a:solidFill>
                  <a:srgbClr val="000000"/>
                </a:solidFill>
                <a:latin typeface="Times New Roman" pitchFamily="18" charset="0"/>
                <a:ea typeface="Calibri" pitchFamily="34" charset="0"/>
                <a:cs typeface="Times New Roman" pitchFamily="18" charset="0"/>
              </a:rPr>
              <a:t> [CO1]</a:t>
            </a:r>
            <a:endParaRPr lang="en-US" sz="2200">
              <a:latin typeface="Arial" pitchFamily="34" charset="0"/>
              <a:cs typeface="Arial" pitchFamily="34" charset="0"/>
            </a:endParaRPr>
          </a:p>
          <a:p>
            <a:pPr marL="0" lvl="0" indent="0" eaLnBrk="0" fontAlgn="base" hangingPunct="0">
              <a:spcBef>
                <a:spcPct val="0"/>
              </a:spcBef>
              <a:spcAft>
                <a:spcPct val="0"/>
              </a:spcAft>
              <a:buFontTx/>
              <a:buChar char="•"/>
            </a:pPr>
            <a:r>
              <a:rPr lang="en-US" sz="2200">
                <a:latin typeface="Times New Roman" pitchFamily="18" charset="0"/>
                <a:ea typeface="Calibri" pitchFamily="34" charset="0"/>
                <a:cs typeface="Times New Roman" pitchFamily="18" charset="0"/>
              </a:rPr>
              <a:t>Define hypotheses.</a:t>
            </a:r>
            <a:r>
              <a:rPr lang="en-US" sz="2200">
                <a:solidFill>
                  <a:srgbClr val="000000"/>
                </a:solidFill>
                <a:latin typeface="Times New Roman" pitchFamily="18" charset="0"/>
                <a:ea typeface="Calibri" pitchFamily="34" charset="0"/>
                <a:cs typeface="Times New Roman" pitchFamily="18" charset="0"/>
              </a:rPr>
              <a:t> [CO1]</a:t>
            </a:r>
            <a:endParaRPr lang="en-US" sz="2200">
              <a:latin typeface="Arial" pitchFamily="34" charset="0"/>
              <a:cs typeface="Arial" pitchFamily="34" charset="0"/>
            </a:endParaRPr>
          </a:p>
          <a:p>
            <a:pPr marL="0" lvl="0" indent="0" eaLnBrk="0" fontAlgn="base" hangingPunct="0">
              <a:spcBef>
                <a:spcPct val="0"/>
              </a:spcBef>
              <a:spcAft>
                <a:spcPct val="0"/>
              </a:spcAft>
              <a:buFontTx/>
              <a:buChar char="•"/>
            </a:pPr>
            <a:r>
              <a:rPr lang="en-US" sz="2200">
                <a:latin typeface="Times New Roman" pitchFamily="18" charset="0"/>
                <a:ea typeface="Calibri" pitchFamily="34" charset="0"/>
                <a:cs typeface="Times New Roman" pitchFamily="18" charset="0"/>
              </a:rPr>
              <a:t>Analyze THE CONCEPT LEARNING TASK - General-to-specific ordering of hypotheses?</a:t>
            </a:r>
            <a:r>
              <a:rPr lang="en-US" sz="2200">
                <a:solidFill>
                  <a:srgbClr val="000000"/>
                </a:solidFill>
                <a:latin typeface="Times New Roman" pitchFamily="18" charset="0"/>
                <a:ea typeface="Calibri" pitchFamily="34" charset="0"/>
                <a:cs typeface="Times New Roman" pitchFamily="18" charset="0"/>
              </a:rPr>
              <a:t> [CO1]</a:t>
            </a:r>
            <a:endParaRPr lang="en-US" sz="2200">
              <a:latin typeface="Arial" pitchFamily="34" charset="0"/>
              <a:cs typeface="Arial" pitchFamily="34" charset="0"/>
            </a:endParaRPr>
          </a:p>
          <a:p>
            <a:endParaRPr lang="en-US"/>
          </a:p>
        </p:txBody>
      </p:sp>
      <p:sp>
        <p:nvSpPr>
          <p:cNvPr id="4" name="Date Placeholder 3"/>
          <p:cNvSpPr>
            <a:spLocks noGrp="1"/>
          </p:cNvSpPr>
          <p:nvPr>
            <p:ph type="dt" sz="half" idx="10"/>
          </p:nvPr>
        </p:nvSpPr>
        <p:spPr/>
        <p:txBody>
          <a:bodyPr/>
          <a:lstStyle/>
          <a:p>
            <a:fld id="{183D5099-5E2D-4F76-B66E-592F0067B161}" type="datetime1">
              <a:rPr lang="en-US" smtClean="0"/>
              <a:t>2/14/2024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277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a:t>Expected Questions for University Exam </a:t>
            </a:r>
            <a:endParaRPr kumimoji="0" lang="en-US" sz="3000" b="0" i="0" u="none" strike="noStrike" kern="1200" cap="none" spc="0" normalizeH="0" baseline="0" noProof="0">
              <a:ln>
                <a:noFill/>
              </a:ln>
              <a:solidFill>
                <a:schemeClr val="dk1"/>
              </a:solidFill>
              <a:effectLst/>
              <a:uLnTx/>
              <a:uFillTx/>
              <a:latin typeface="+mn-lt"/>
              <a:ea typeface="+mn-ea"/>
              <a:cs typeface="+mn-cs"/>
            </a:endParaRPr>
          </a:p>
        </p:txBody>
      </p:sp>
      <p:pic>
        <p:nvPicPr>
          <p:cNvPr id="2" name="Picture 1">
            <a:extLst>
              <a:ext uri="{FF2B5EF4-FFF2-40B4-BE49-F238E27FC236}">
                <a16:creationId xmlns:a16="http://schemas.microsoft.com/office/drawing/2014/main" id="{38D12D40-03D0-EFF4-85BB-AEC3A95E8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References</a:t>
            </a:r>
            <a:endParaRPr lang="en-US" sz="3000"/>
          </a:p>
        </p:txBody>
      </p:sp>
      <p:sp>
        <p:nvSpPr>
          <p:cNvPr id="5" name="Rectangle 4"/>
          <p:cNvSpPr/>
          <p:nvPr/>
        </p:nvSpPr>
        <p:spPr>
          <a:xfrm>
            <a:off x="685800" y="1859340"/>
            <a:ext cx="7772400" cy="3477875"/>
          </a:xfrm>
          <a:prstGeom prst="rect">
            <a:avLst/>
          </a:prstGeom>
        </p:spPr>
        <p:txBody>
          <a:bodyPr wrap="square">
            <a:spAutoFit/>
          </a:bodyPr>
          <a:lstStyle/>
          <a:p>
            <a:r>
              <a:rPr lang="en-US" sz="2200"/>
              <a:t>Text books: </a:t>
            </a:r>
          </a:p>
          <a:p>
            <a:endParaRPr lang="en-US" sz="2200"/>
          </a:p>
          <a:p>
            <a:r>
              <a:rPr lang="en-US" sz="2200"/>
              <a:t>1. Tom M. Mitchell, ―Machine Learning, McGraw-Hill Education (India) Private Limited, 2013. </a:t>
            </a:r>
          </a:p>
          <a:p>
            <a:r>
              <a:rPr lang="en-US" sz="2200"/>
              <a:t>2. </a:t>
            </a:r>
            <a:r>
              <a:rPr lang="en-US" sz="2200" err="1"/>
              <a:t>Ethem</a:t>
            </a:r>
            <a:r>
              <a:rPr lang="en-US" sz="2200"/>
              <a:t> </a:t>
            </a:r>
            <a:r>
              <a:rPr lang="en-US" sz="2200" err="1"/>
              <a:t>Alpaydin</a:t>
            </a:r>
            <a:r>
              <a:rPr lang="en-US" sz="2200"/>
              <a:t>, ―Introduction to Machine Learning (Adaptive Computation and Machine Learning), The MIT Press 2004. </a:t>
            </a:r>
          </a:p>
          <a:p>
            <a:r>
              <a:rPr lang="en-US" sz="2200"/>
              <a:t>3. Stephen </a:t>
            </a:r>
            <a:r>
              <a:rPr lang="en-US" sz="2200" err="1"/>
              <a:t>Marsland</a:t>
            </a:r>
            <a:r>
              <a:rPr lang="en-US" sz="2200"/>
              <a:t>, ―Machine Learning: An Algorithmic Perspective, CRC Press, 2009. </a:t>
            </a:r>
          </a:p>
          <a:p>
            <a:r>
              <a:rPr lang="en-US" sz="2200"/>
              <a:t>4. Bishop, C., Pattern Recognition and Machine Learning. Berlin: Springer-</a:t>
            </a:r>
            <a:r>
              <a:rPr lang="en-US" sz="2200" err="1"/>
              <a:t>Verlag</a:t>
            </a:r>
            <a:r>
              <a:rPr lang="en-US" sz="2200"/>
              <a:t>.</a:t>
            </a:r>
          </a:p>
        </p:txBody>
      </p:sp>
      <p:sp>
        <p:nvSpPr>
          <p:cNvPr id="9" name="Date Placeholder 8"/>
          <p:cNvSpPr>
            <a:spLocks noGrp="1"/>
          </p:cNvSpPr>
          <p:nvPr>
            <p:ph type="dt" sz="half" idx="10"/>
          </p:nvPr>
        </p:nvSpPr>
        <p:spPr/>
        <p:txBody>
          <a:bodyPr/>
          <a:lstStyle/>
          <a:p>
            <a:fld id="{04FEA4A3-7A56-4D29-BCA8-8DA94A44300D}" type="datetime1">
              <a:rPr lang="en-US" smtClean="0"/>
              <a:t>2/14/2024</a:t>
            </a:fld>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278</a:t>
            </a:fld>
            <a:endParaRPr lang="en-US"/>
          </a:p>
        </p:txBody>
      </p:sp>
      <p:sp>
        <p:nvSpPr>
          <p:cNvPr id="11" name="Footer Placeholder 10"/>
          <p:cNvSpPr>
            <a:spLocks noGrp="1"/>
          </p:cNvSpPr>
          <p:nvPr>
            <p:ph type="ftr" sz="quarter" idx="11"/>
          </p:nvPr>
        </p:nvSpPr>
        <p:spPr>
          <a:xfrm>
            <a:off x="1371599" y="6356350"/>
            <a:ext cx="6781801" cy="365125"/>
          </a:xfrm>
        </p:spPr>
        <p:txBody>
          <a:bodyPr/>
          <a:lstStyle/>
          <a:p>
            <a:r>
              <a:rPr lang="en-US" dirty="0"/>
              <a:t> Dr. Roop Singh      ACSML0601     Machine Learning     Unit 1</a:t>
            </a:r>
          </a:p>
        </p:txBody>
      </p:sp>
      <p:pic>
        <p:nvPicPr>
          <p:cNvPr id="2" name="Picture 1">
            <a:extLst>
              <a:ext uri="{FF2B5EF4-FFF2-40B4-BE49-F238E27FC236}">
                <a16:creationId xmlns:a16="http://schemas.microsoft.com/office/drawing/2014/main" id="{C6A80FA2-CA49-D255-1445-AF8CE9E4B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Recap of Unit </a:t>
            </a:r>
            <a:endParaRPr lang="en-US" sz="3000"/>
          </a:p>
        </p:txBody>
      </p:sp>
      <p:sp>
        <p:nvSpPr>
          <p:cNvPr id="5" name="Rectangle 4"/>
          <p:cNvSpPr/>
          <p:nvPr/>
        </p:nvSpPr>
        <p:spPr>
          <a:xfrm>
            <a:off x="685800" y="1859340"/>
            <a:ext cx="7772400" cy="1107996"/>
          </a:xfrm>
          <a:prstGeom prst="rect">
            <a:avLst/>
          </a:prstGeom>
        </p:spPr>
        <p:txBody>
          <a:bodyPr wrap="square">
            <a:spAutoFit/>
          </a:bodyPr>
          <a:lstStyle/>
          <a:p>
            <a:endParaRPr lang="en-US" sz="2200"/>
          </a:p>
          <a:p>
            <a:r>
              <a:rPr lang="en-US" sz="2200"/>
              <a:t> </a:t>
            </a:r>
          </a:p>
          <a:p>
            <a:endParaRPr lang="en-US" sz="2200"/>
          </a:p>
        </p:txBody>
      </p:sp>
      <p:sp>
        <p:nvSpPr>
          <p:cNvPr id="8" name="Date Placeholder 7"/>
          <p:cNvSpPr>
            <a:spLocks noGrp="1"/>
          </p:cNvSpPr>
          <p:nvPr>
            <p:ph type="dt" sz="half" idx="10"/>
          </p:nvPr>
        </p:nvSpPr>
        <p:spPr/>
        <p:txBody>
          <a:bodyPr/>
          <a:lstStyle/>
          <a:p>
            <a:fld id="{AFAB6CDD-E7E6-4FF5-8B1F-88F2EC3A3213}" type="datetime1">
              <a:rPr lang="en-US" smtClean="0"/>
              <a:t>2/14/2024</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279</a:t>
            </a:fld>
            <a:endParaRPr lang="en-US"/>
          </a:p>
        </p:txBody>
      </p:sp>
      <p:sp>
        <p:nvSpPr>
          <p:cNvPr id="10" name="Footer Placeholder 9"/>
          <p:cNvSpPr>
            <a:spLocks noGrp="1"/>
          </p:cNvSpPr>
          <p:nvPr>
            <p:ph type="ftr" sz="quarter" idx="11"/>
          </p:nvPr>
        </p:nvSpPr>
        <p:spPr>
          <a:xfrm>
            <a:off x="1600200" y="6356350"/>
            <a:ext cx="6629400" cy="365125"/>
          </a:xfrm>
        </p:spPr>
        <p:txBody>
          <a:bodyPr/>
          <a:lstStyle/>
          <a:p>
            <a:r>
              <a:rPr lang="en-US" dirty="0"/>
              <a:t> Dr. Roop Singh      ACSML0601     Machine Learning     Unit 1</a:t>
            </a:r>
          </a:p>
        </p:txBody>
      </p:sp>
      <p:sp>
        <p:nvSpPr>
          <p:cNvPr id="11" name="Rectangle 10"/>
          <p:cNvSpPr/>
          <p:nvPr/>
        </p:nvSpPr>
        <p:spPr>
          <a:xfrm>
            <a:off x="609600" y="1600200"/>
            <a:ext cx="8077200" cy="4031232"/>
          </a:xfrm>
          <a:prstGeom prst="rect">
            <a:avLst/>
          </a:prstGeom>
        </p:spPr>
        <p:txBody>
          <a:bodyPr wrap="square">
            <a:spAutoFit/>
          </a:bodyPr>
          <a:lstStyle/>
          <a:p>
            <a:pPr marL="384175" marR="132080" indent="-372110">
              <a:lnSpc>
                <a:spcPct val="100000"/>
              </a:lnSpc>
              <a:spcBef>
                <a:spcPts val="90"/>
              </a:spcBef>
              <a:buChar char="•"/>
              <a:tabLst>
                <a:tab pos="384175" algn="l"/>
                <a:tab pos="384810" algn="l"/>
              </a:tabLst>
            </a:pPr>
            <a:r>
              <a:rPr lang="en-US" sz="2200" spc="-5">
                <a:cs typeface="Times New Roman"/>
              </a:rPr>
              <a:t>Concept learning can be </a:t>
            </a:r>
            <a:r>
              <a:rPr lang="en-US" sz="2200" spc="-10">
                <a:cs typeface="Times New Roman"/>
              </a:rPr>
              <a:t>seen </a:t>
            </a:r>
            <a:r>
              <a:rPr lang="en-US" sz="2200" spc="-5">
                <a:cs typeface="Times New Roman"/>
              </a:rPr>
              <a:t>as a problem of </a:t>
            </a:r>
            <a:r>
              <a:rPr lang="en-US" sz="2200" spc="-10">
                <a:cs typeface="Times New Roman"/>
              </a:rPr>
              <a:t>searching </a:t>
            </a:r>
            <a:r>
              <a:rPr lang="en-US" sz="2200" spc="-5">
                <a:cs typeface="Times New Roman"/>
              </a:rPr>
              <a:t>through a large  predefined </a:t>
            </a:r>
            <a:r>
              <a:rPr lang="en-US" sz="2200" spc="-10">
                <a:cs typeface="Times New Roman"/>
              </a:rPr>
              <a:t>space </a:t>
            </a:r>
            <a:r>
              <a:rPr lang="en-US" sz="2200" spc="-5">
                <a:cs typeface="Times New Roman"/>
              </a:rPr>
              <a:t>of potential</a:t>
            </a:r>
            <a:r>
              <a:rPr lang="en-US" sz="2200" spc="-75">
                <a:cs typeface="Times New Roman"/>
              </a:rPr>
              <a:t> </a:t>
            </a:r>
            <a:r>
              <a:rPr lang="en-US" sz="2200" spc="-10">
                <a:cs typeface="Times New Roman"/>
              </a:rPr>
              <a:t>hypotheses.</a:t>
            </a:r>
            <a:endParaRPr lang="en-US" sz="2200">
              <a:cs typeface="Times New Roman"/>
            </a:endParaRPr>
          </a:p>
          <a:p>
            <a:pPr marL="384175" marR="111125" indent="-372110">
              <a:lnSpc>
                <a:spcPct val="100000"/>
              </a:lnSpc>
              <a:spcBef>
                <a:spcPts val="600"/>
              </a:spcBef>
              <a:buChar char="•"/>
              <a:tabLst>
                <a:tab pos="384175" algn="l"/>
                <a:tab pos="384810" algn="l"/>
              </a:tabLst>
            </a:pPr>
            <a:r>
              <a:rPr lang="en-US" sz="2200" spc="-5">
                <a:cs typeface="Times New Roman"/>
              </a:rPr>
              <a:t>The general-to-specific partial ordering of </a:t>
            </a:r>
            <a:r>
              <a:rPr lang="en-US" sz="2200" spc="-15">
                <a:cs typeface="Times New Roman"/>
              </a:rPr>
              <a:t>hypotheses </a:t>
            </a:r>
            <a:r>
              <a:rPr lang="en-US" sz="2200" spc="-5">
                <a:cs typeface="Times New Roman"/>
              </a:rPr>
              <a:t>provides a </a:t>
            </a:r>
            <a:r>
              <a:rPr lang="en-US" sz="2200">
                <a:cs typeface="Times New Roman"/>
              </a:rPr>
              <a:t>useful  </a:t>
            </a:r>
            <a:r>
              <a:rPr lang="en-US" sz="2200" spc="-10">
                <a:cs typeface="Times New Roman"/>
              </a:rPr>
              <a:t>structure </a:t>
            </a:r>
            <a:r>
              <a:rPr lang="en-US" sz="2200">
                <a:cs typeface="Times New Roman"/>
              </a:rPr>
              <a:t>for </a:t>
            </a:r>
            <a:r>
              <a:rPr lang="en-US" sz="2200" spc="-5">
                <a:cs typeface="Times New Roman"/>
              </a:rPr>
              <a:t>organizing the </a:t>
            </a:r>
            <a:r>
              <a:rPr lang="en-US" sz="2200" spc="-10">
                <a:cs typeface="Times New Roman"/>
              </a:rPr>
              <a:t>search </a:t>
            </a:r>
            <a:r>
              <a:rPr lang="en-US" sz="2200" spc="-5">
                <a:cs typeface="Times New Roman"/>
              </a:rPr>
              <a:t>through the </a:t>
            </a:r>
            <a:r>
              <a:rPr lang="en-US" sz="2200" spc="-15">
                <a:cs typeface="Times New Roman"/>
              </a:rPr>
              <a:t>hypothesis</a:t>
            </a:r>
            <a:r>
              <a:rPr lang="en-US" sz="2200" spc="-5">
                <a:cs typeface="Times New Roman"/>
              </a:rPr>
              <a:t> </a:t>
            </a:r>
            <a:r>
              <a:rPr lang="en-US" sz="2200" spc="-10">
                <a:cs typeface="Times New Roman"/>
              </a:rPr>
              <a:t>space.</a:t>
            </a:r>
            <a:endParaRPr lang="en-US" sz="2200">
              <a:cs typeface="Times New Roman"/>
            </a:endParaRPr>
          </a:p>
          <a:p>
            <a:pPr marL="384175" marR="452120" indent="-372110">
              <a:lnSpc>
                <a:spcPct val="99500"/>
              </a:lnSpc>
              <a:spcBef>
                <a:spcPts val="640"/>
              </a:spcBef>
              <a:buChar char="•"/>
              <a:tabLst>
                <a:tab pos="384175" algn="l"/>
                <a:tab pos="384810" algn="l"/>
              </a:tabLst>
            </a:pPr>
            <a:r>
              <a:rPr lang="en-US" sz="2200" spc="-5">
                <a:cs typeface="Times New Roman"/>
              </a:rPr>
              <a:t>The </a:t>
            </a:r>
            <a:r>
              <a:rPr lang="en-US" sz="2200" spc="-10">
                <a:cs typeface="Times New Roman"/>
              </a:rPr>
              <a:t>FIND-S </a:t>
            </a:r>
            <a:r>
              <a:rPr lang="en-US" sz="2200" spc="-5">
                <a:cs typeface="Times New Roman"/>
              </a:rPr>
              <a:t>algorithm utilizes this general-to-specific ordering,  performing a specific-to-general </a:t>
            </a:r>
            <a:r>
              <a:rPr lang="en-US" sz="2200" spc="-10">
                <a:cs typeface="Times New Roman"/>
              </a:rPr>
              <a:t>search </a:t>
            </a:r>
            <a:r>
              <a:rPr lang="en-US" sz="2200" spc="-5">
                <a:cs typeface="Times New Roman"/>
              </a:rPr>
              <a:t>through the </a:t>
            </a:r>
            <a:r>
              <a:rPr lang="en-US" sz="2200" spc="-15">
                <a:cs typeface="Times New Roman"/>
              </a:rPr>
              <a:t>hypothesis </a:t>
            </a:r>
            <a:r>
              <a:rPr lang="en-US" sz="2200" spc="-10">
                <a:cs typeface="Times New Roman"/>
              </a:rPr>
              <a:t>space  </a:t>
            </a:r>
            <a:r>
              <a:rPr lang="en-US" sz="2200" spc="-5">
                <a:cs typeface="Times New Roman"/>
              </a:rPr>
              <a:t>along one branch of the partial ordering, to </a:t>
            </a:r>
            <a:r>
              <a:rPr lang="en-US" sz="2200">
                <a:cs typeface="Times New Roman"/>
              </a:rPr>
              <a:t>find </a:t>
            </a:r>
            <a:r>
              <a:rPr lang="en-US" sz="2200" spc="-5">
                <a:cs typeface="Times New Roman"/>
              </a:rPr>
              <a:t>the </a:t>
            </a:r>
            <a:r>
              <a:rPr lang="en-US" sz="2200" spc="-15">
                <a:cs typeface="Times New Roman"/>
              </a:rPr>
              <a:t>most </a:t>
            </a:r>
            <a:r>
              <a:rPr lang="en-US" sz="2200" spc="-5">
                <a:cs typeface="Times New Roman"/>
              </a:rPr>
              <a:t>specific  </a:t>
            </a:r>
            <a:r>
              <a:rPr lang="en-US" sz="2200" spc="-15">
                <a:cs typeface="Times New Roman"/>
              </a:rPr>
              <a:t>hypothesis </a:t>
            </a:r>
            <a:r>
              <a:rPr lang="en-US" sz="2200" spc="-5">
                <a:cs typeface="Times New Roman"/>
              </a:rPr>
              <a:t>consistent </a:t>
            </a:r>
            <a:r>
              <a:rPr lang="en-US" sz="2200" spc="-10">
                <a:cs typeface="Times New Roman"/>
              </a:rPr>
              <a:t>with </a:t>
            </a:r>
            <a:r>
              <a:rPr lang="en-US" sz="2200" spc="-5">
                <a:cs typeface="Times New Roman"/>
              </a:rPr>
              <a:t>the training</a:t>
            </a:r>
            <a:r>
              <a:rPr lang="en-US" sz="2200" spc="40">
                <a:cs typeface="Times New Roman"/>
              </a:rPr>
              <a:t> </a:t>
            </a:r>
            <a:r>
              <a:rPr lang="en-US" sz="2200" spc="-10">
                <a:cs typeface="Times New Roman"/>
              </a:rPr>
              <a:t>examples.</a:t>
            </a:r>
            <a:endParaRPr lang="en-US" sz="2200">
              <a:cs typeface="Times New Roman"/>
            </a:endParaRPr>
          </a:p>
          <a:p>
            <a:pPr marL="476037" marR="722685" indent="-191528">
              <a:lnSpc>
                <a:spcPct val="118200"/>
              </a:lnSpc>
              <a:tabLst>
                <a:tab pos="476593" algn="l"/>
              </a:tabLst>
            </a:pPr>
            <a:endParaRPr lang="en-US" sz="2200">
              <a:cs typeface="Times New Roman"/>
            </a:endParaRPr>
          </a:p>
        </p:txBody>
      </p:sp>
      <p:pic>
        <p:nvPicPr>
          <p:cNvPr id="2" name="Picture 1">
            <a:extLst>
              <a:ext uri="{FF2B5EF4-FFF2-40B4-BE49-F238E27FC236}">
                <a16:creationId xmlns:a16="http://schemas.microsoft.com/office/drawing/2014/main" id="{FC2F4DCA-D833-3D01-32D4-5F556E29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381125" cy="7699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7C32C4-FF59-47E4-92EF-24723F9260B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fontScale="77500" lnSpcReduction="20000"/>
          </a:bodyPr>
          <a:lstStyle/>
          <a:p>
            <a:pPr marL="0" indent="0">
              <a:buNone/>
            </a:pPr>
            <a:endParaRPr lang="en-US" sz="2400" b="1"/>
          </a:p>
          <a:p>
            <a:pPr marL="0" indent="0">
              <a:buNone/>
            </a:pPr>
            <a:endParaRPr lang="en-US" sz="2400" b="1"/>
          </a:p>
          <a:p>
            <a:pPr marL="0" indent="0">
              <a:buNone/>
            </a:pPr>
            <a:r>
              <a:rPr lang="en-US" sz="2400" b="1" err="1"/>
              <a:t>Soumith</a:t>
            </a:r>
            <a:r>
              <a:rPr lang="en-US" sz="2400" b="1"/>
              <a:t> </a:t>
            </a:r>
            <a:r>
              <a:rPr lang="en-US" sz="2400" b="1" err="1"/>
              <a:t>Chintala</a:t>
            </a:r>
            <a:endParaRPr lang="en-US" sz="2400" b="1"/>
          </a:p>
          <a:p>
            <a:pPr marL="0" indent="0">
              <a:buNone/>
            </a:pPr>
            <a:r>
              <a:rPr lang="en-US" sz="2400" i="1"/>
              <a:t>Director, principal engineer, and creator of </a:t>
            </a:r>
            <a:r>
              <a:rPr lang="en-US" sz="2400" i="1" err="1"/>
              <a:t>PyTorch</a:t>
            </a:r>
            <a:endParaRPr lang="en-US" sz="2400"/>
          </a:p>
          <a:p>
            <a:pPr marL="355600" algn="just">
              <a:lnSpc>
                <a:spcPct val="150000"/>
              </a:lnSpc>
              <a:spcBef>
                <a:spcPts val="95"/>
              </a:spcBef>
              <a:buClr>
                <a:schemeClr val="tx1"/>
              </a:buClr>
              <a:buSzPct val="93181"/>
              <a:tabLst>
                <a:tab pos="286385" algn="l"/>
                <a:tab pos="287020" algn="l"/>
              </a:tabLst>
            </a:pPr>
            <a:endParaRPr lang="en-US" sz="2200"/>
          </a:p>
          <a:p>
            <a:pPr marL="355600" algn="just">
              <a:lnSpc>
                <a:spcPct val="150000"/>
              </a:lnSpc>
              <a:spcBef>
                <a:spcPts val="95"/>
              </a:spcBef>
              <a:buClr>
                <a:schemeClr val="tx1"/>
              </a:buClr>
              <a:buSzPct val="93181"/>
              <a:tabLst>
                <a:tab pos="286385" algn="l"/>
                <a:tab pos="287020" algn="l"/>
              </a:tabLst>
            </a:pPr>
            <a:r>
              <a:rPr lang="en-US" sz="2200"/>
              <a:t>“I actually don’t think we’ve had a groundbreaking thing … since Transformer, basically. We had </a:t>
            </a:r>
            <a:r>
              <a:rPr lang="en-US" sz="2200" err="1"/>
              <a:t>ConvNets</a:t>
            </a:r>
            <a:r>
              <a:rPr lang="en-US" sz="2200"/>
              <a:t> in 2012 that reached prime time, and Transformer in 2017 or something. That’s my personal opinion,” </a:t>
            </a:r>
            <a:endParaRPr lang="en-US" sz="2400"/>
          </a:p>
          <a:p>
            <a:pPr marL="355600">
              <a:lnSpc>
                <a:spcPct val="150000"/>
              </a:lnSpc>
              <a:spcBef>
                <a:spcPts val="95"/>
              </a:spcBef>
              <a:buClr>
                <a:schemeClr val="tx1"/>
              </a:buClr>
              <a:buSzPct val="93181"/>
              <a:tabLst>
                <a:tab pos="286385" algn="l"/>
                <a:tab pos="287020" algn="l"/>
              </a:tabLst>
            </a:pPr>
            <a:endParaRPr lang="en-US" sz="2200"/>
          </a:p>
          <a:p>
            <a:pPr marL="355600">
              <a:lnSpc>
                <a:spcPct val="150000"/>
              </a:lnSpc>
              <a:spcBef>
                <a:spcPts val="95"/>
              </a:spcBef>
              <a:buClr>
                <a:schemeClr val="tx1"/>
              </a:buClr>
              <a:buSzPct val="93181"/>
              <a:tabLst>
                <a:tab pos="286385" algn="l"/>
                <a:tab pos="287020" algn="l"/>
              </a:tabLst>
            </a:pPr>
            <a:r>
              <a:rPr lang="en-US" sz="2200" err="1"/>
              <a:t>Chintala</a:t>
            </a:r>
            <a:r>
              <a:rPr lang="en-US" sz="2200"/>
              <a:t> also believes the evolution of machine learning frameworks like </a:t>
            </a:r>
            <a:r>
              <a:rPr lang="en-US" sz="2200" err="1"/>
              <a:t>PyTorch</a:t>
            </a:r>
            <a:r>
              <a:rPr lang="en-US" sz="2200"/>
              <a:t> and Google’s TensorFlow — the overwhelming favorites among ML practitioners today — have changed how researchers explore ideas and do their jobs.</a:t>
            </a:r>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F394D979-51E2-49BB-951C-18D6B253C5FE}"/>
              </a:ext>
            </a:extLst>
          </p:cNvPr>
          <p:cNvPicPr>
            <a:picLocks noChangeAspect="1"/>
          </p:cNvPicPr>
          <p:nvPr/>
        </p:nvPicPr>
        <p:blipFill>
          <a:blip r:embed="rId2"/>
          <a:stretch>
            <a:fillRect/>
          </a:stretch>
        </p:blipFill>
        <p:spPr>
          <a:xfrm>
            <a:off x="7167880" y="685800"/>
            <a:ext cx="1976120" cy="1976120"/>
          </a:xfrm>
          <a:prstGeom prst="rect">
            <a:avLst/>
          </a:prstGeom>
        </p:spPr>
      </p:pic>
      <p:sp>
        <p:nvSpPr>
          <p:cNvPr id="2" name="Footer Placeholder 1">
            <a:extLst>
              <a:ext uri="{FF2B5EF4-FFF2-40B4-BE49-F238E27FC236}">
                <a16:creationId xmlns:a16="http://schemas.microsoft.com/office/drawing/2014/main" id="{2419628E-36B5-D35C-4CA6-7B51E8FD069C}"/>
              </a:ext>
            </a:extLst>
          </p:cNvPr>
          <p:cNvSpPr>
            <a:spLocks noGrp="1"/>
          </p:cNvSpPr>
          <p:nvPr>
            <p:ph type="ftr" sz="quarter" idx="11"/>
          </p:nvPr>
        </p:nvSpPr>
        <p:spPr>
          <a:xfrm>
            <a:off x="1828800" y="6356350"/>
            <a:ext cx="6477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4287F064-701A-9D40-B028-5833B9F3D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04869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00FFC0-3444-483A-A07A-7A6867A0336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lnSpcReduction="10000"/>
          </a:bodyPr>
          <a:lstStyle/>
          <a:p>
            <a:pPr marL="0" indent="0">
              <a:buNone/>
            </a:pPr>
            <a:endParaRPr lang="en-US" sz="2400" b="1"/>
          </a:p>
          <a:p>
            <a:pPr marL="0" indent="0">
              <a:buNone/>
            </a:pPr>
            <a:endParaRPr lang="en-US" sz="2400" b="1"/>
          </a:p>
          <a:p>
            <a:pPr marL="0" indent="0">
              <a:buNone/>
            </a:pPr>
            <a:endParaRPr lang="en-US" sz="2400" b="1"/>
          </a:p>
          <a:p>
            <a:pPr marL="0" indent="0">
              <a:buNone/>
            </a:pPr>
            <a:r>
              <a:rPr lang="en-US" sz="2400" b="1" err="1"/>
              <a:t>Soumith</a:t>
            </a:r>
            <a:r>
              <a:rPr lang="en-US" sz="2400" b="1"/>
              <a:t> </a:t>
            </a:r>
            <a:r>
              <a:rPr lang="en-US" sz="2400" b="1" err="1"/>
              <a:t>Chintala</a:t>
            </a:r>
            <a:endParaRPr lang="en-US" sz="2400" b="1"/>
          </a:p>
          <a:p>
            <a:pPr marL="0" indent="0">
              <a:buNone/>
            </a:pPr>
            <a:r>
              <a:rPr lang="en-US" sz="2400" i="1"/>
              <a:t>Director, principal engineer, and creator of </a:t>
            </a:r>
            <a:r>
              <a:rPr lang="en-US" sz="2400" i="1" err="1"/>
              <a:t>PyTorch</a:t>
            </a:r>
            <a:endParaRPr lang="en-US" sz="2400"/>
          </a:p>
          <a:p>
            <a:pPr marL="355600" algn="just">
              <a:lnSpc>
                <a:spcPct val="150000"/>
              </a:lnSpc>
              <a:spcBef>
                <a:spcPts val="95"/>
              </a:spcBef>
              <a:buClr>
                <a:schemeClr val="tx1"/>
              </a:buClr>
              <a:buSzPct val="93181"/>
              <a:tabLst>
                <a:tab pos="286385" algn="l"/>
                <a:tab pos="287020" algn="l"/>
              </a:tabLst>
            </a:pPr>
            <a:r>
              <a:rPr lang="en-US" sz="2200"/>
              <a:t> Depending on how you gauge it, </a:t>
            </a:r>
            <a:r>
              <a:rPr lang="en-US" sz="2200" err="1"/>
              <a:t>PyTorch</a:t>
            </a:r>
            <a:r>
              <a:rPr lang="en-US" sz="2200"/>
              <a:t> is the most popular machine learning framework in the world today. </a:t>
            </a:r>
          </a:p>
          <a:p>
            <a:pPr marL="355600" algn="just">
              <a:lnSpc>
                <a:spcPct val="150000"/>
              </a:lnSpc>
              <a:spcBef>
                <a:spcPts val="95"/>
              </a:spcBef>
              <a:buClr>
                <a:schemeClr val="tx1"/>
              </a:buClr>
              <a:buSzPct val="93181"/>
              <a:tabLst>
                <a:tab pos="286385" algn="l"/>
                <a:tab pos="287020" algn="l"/>
              </a:tabLst>
            </a:pPr>
            <a:r>
              <a:rPr lang="en-US" sz="2200"/>
              <a:t>A derivative of the Torch open source framework introduced in 2002, </a:t>
            </a:r>
            <a:r>
              <a:rPr lang="en-US" sz="2200" err="1"/>
              <a:t>PyTorch</a:t>
            </a:r>
            <a:r>
              <a:rPr lang="en-US" sz="2200"/>
              <a:t> became available in 2015 and is growing steadily in extensions and libraries.</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F394D979-51E2-49BB-951C-18D6B253C5FE}"/>
              </a:ext>
            </a:extLst>
          </p:cNvPr>
          <p:cNvPicPr>
            <a:picLocks noChangeAspect="1"/>
          </p:cNvPicPr>
          <p:nvPr/>
        </p:nvPicPr>
        <p:blipFill>
          <a:blip r:embed="rId2"/>
          <a:stretch>
            <a:fillRect/>
          </a:stretch>
        </p:blipFill>
        <p:spPr>
          <a:xfrm>
            <a:off x="7010400" y="685800"/>
            <a:ext cx="2133600" cy="2133600"/>
          </a:xfrm>
          <a:prstGeom prst="rect">
            <a:avLst/>
          </a:prstGeom>
        </p:spPr>
      </p:pic>
      <p:sp>
        <p:nvSpPr>
          <p:cNvPr id="2" name="Footer Placeholder 1">
            <a:extLst>
              <a:ext uri="{FF2B5EF4-FFF2-40B4-BE49-F238E27FC236}">
                <a16:creationId xmlns:a16="http://schemas.microsoft.com/office/drawing/2014/main" id="{CA539442-36CC-1883-DBC1-0841620D7D33}"/>
              </a:ext>
            </a:extLst>
          </p:cNvPr>
          <p:cNvSpPr>
            <a:spLocks noGrp="1"/>
          </p:cNvSpPr>
          <p:nvPr>
            <p:ph type="ftr" sz="quarter" idx="11"/>
          </p:nvPr>
        </p:nvSpPr>
        <p:spPr>
          <a:xfrm>
            <a:off x="1905000" y="6287076"/>
            <a:ext cx="6096000" cy="570923"/>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BB3E1641-82A9-0F73-1D41-72310A9B9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30395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9B1DE8F7-859E-45B9-B967-552DC0D63951}" type="datetime1">
              <a:rPr lang="en-US" smtClean="0"/>
              <a:t>2/14/2024</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dirty="0"/>
              <a:t> Dr. Roop Singh      ACSML0601     Machine Learning     Unit 1</a:t>
            </a:r>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3</a:t>
            </a:fld>
            <a:endParaRPr lang="en-US"/>
          </a:p>
        </p:txBody>
      </p:sp>
      <p:sp>
        <p:nvSpPr>
          <p:cNvPr id="7" name="Title 1"/>
          <p:cNvSpPr txBox="1">
            <a:spLocks/>
          </p:cNvSpPr>
          <p:nvPr/>
        </p:nvSpPr>
        <p:spPr>
          <a:xfrm>
            <a:off x="1524000" y="-5080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a:t>Subject Syllabus </a:t>
            </a:r>
            <a:endParaRPr kumimoji="0" lang="en-US" sz="3000" b="0" i="0" u="none" strike="noStrike" kern="1200" cap="none" spc="0" normalizeH="0" baseline="0" noProof="0">
              <a:ln>
                <a:noFill/>
              </a:ln>
              <a:solidFill>
                <a:schemeClr val="dk1"/>
              </a:solidFill>
              <a:effectLst/>
              <a:uLnTx/>
              <a:uFillTx/>
              <a:latin typeface="+mn-lt"/>
              <a:ea typeface="+mn-ea"/>
              <a:cs typeface="+mn-cs"/>
            </a:endParaRPr>
          </a:p>
        </p:txBody>
      </p:sp>
      <p:graphicFrame>
        <p:nvGraphicFramePr>
          <p:cNvPr id="8" name="Table 7">
            <a:extLst>
              <a:ext uri="{FF2B5EF4-FFF2-40B4-BE49-F238E27FC236}">
                <a16:creationId xmlns:a16="http://schemas.microsoft.com/office/drawing/2014/main" id="{00AB3AF9-A68E-5213-1908-4A27D5FD81F6}"/>
              </a:ext>
            </a:extLst>
          </p:cNvPr>
          <p:cNvGraphicFramePr>
            <a:graphicFrameLocks noGrp="1"/>
          </p:cNvGraphicFramePr>
          <p:nvPr>
            <p:extLst>
              <p:ext uri="{D42A27DB-BD31-4B8C-83A1-F6EECF244321}">
                <p14:modId xmlns:p14="http://schemas.microsoft.com/office/powerpoint/2010/main" val="2224172800"/>
              </p:ext>
            </p:extLst>
          </p:nvPr>
        </p:nvGraphicFramePr>
        <p:xfrm>
          <a:off x="198085" y="887354"/>
          <a:ext cx="8747830" cy="5458748"/>
        </p:xfrm>
        <a:graphic>
          <a:graphicData uri="http://schemas.openxmlformats.org/drawingml/2006/table">
            <a:tbl>
              <a:tblPr firstRow="1" firstCol="1" bandRow="1">
                <a:tableStyleId>{5C22544A-7EE6-4342-B048-85BDC9FD1C3A}</a:tableStyleId>
              </a:tblPr>
              <a:tblGrid>
                <a:gridCol w="1377978">
                  <a:extLst>
                    <a:ext uri="{9D8B030D-6E8A-4147-A177-3AD203B41FA5}">
                      <a16:colId xmlns:a16="http://schemas.microsoft.com/office/drawing/2014/main" val="1277664214"/>
                    </a:ext>
                  </a:extLst>
                </a:gridCol>
                <a:gridCol w="5187455">
                  <a:extLst>
                    <a:ext uri="{9D8B030D-6E8A-4147-A177-3AD203B41FA5}">
                      <a16:colId xmlns:a16="http://schemas.microsoft.com/office/drawing/2014/main" val="1683377441"/>
                    </a:ext>
                  </a:extLst>
                </a:gridCol>
                <a:gridCol w="1069382">
                  <a:extLst>
                    <a:ext uri="{9D8B030D-6E8A-4147-A177-3AD203B41FA5}">
                      <a16:colId xmlns:a16="http://schemas.microsoft.com/office/drawing/2014/main" val="2955892653"/>
                    </a:ext>
                  </a:extLst>
                </a:gridCol>
                <a:gridCol w="1113015">
                  <a:extLst>
                    <a:ext uri="{9D8B030D-6E8A-4147-A177-3AD203B41FA5}">
                      <a16:colId xmlns:a16="http://schemas.microsoft.com/office/drawing/2014/main" val="3603021499"/>
                    </a:ext>
                  </a:extLst>
                </a:gridCol>
              </a:tblGrid>
              <a:tr h="153223">
                <a:tc gridSpan="4">
                  <a:txBody>
                    <a:bodyPr/>
                    <a:lstStyle/>
                    <a:p>
                      <a:pPr algn="ctr">
                        <a:lnSpc>
                          <a:spcPct val="115000"/>
                        </a:lnSpc>
                        <a:spcAft>
                          <a:spcPts val="1000"/>
                        </a:spcAft>
                        <a:tabLst>
                          <a:tab pos="1533525" algn="l"/>
                        </a:tabLst>
                      </a:pPr>
                      <a:r>
                        <a:rPr lang="en-US" sz="1200">
                          <a:effectLst/>
                        </a:rPr>
                        <a:t>B. TECH. THIRD YEAR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15028061"/>
                  </a:ext>
                </a:extLst>
              </a:tr>
              <a:tr h="280590">
                <a:tc>
                  <a:txBody>
                    <a:bodyPr/>
                    <a:lstStyle/>
                    <a:p>
                      <a:pPr algn="l">
                        <a:lnSpc>
                          <a:spcPct val="115000"/>
                        </a:lnSpc>
                        <a:spcAft>
                          <a:spcPts val="1000"/>
                        </a:spcAft>
                        <a:tabLst>
                          <a:tab pos="1533525" algn="l"/>
                        </a:tabLst>
                      </a:pPr>
                      <a:r>
                        <a:rPr lang="en-US" sz="1100">
                          <a:effectLst/>
                        </a:rPr>
                        <a:t>Course code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l">
                        <a:lnSpc>
                          <a:spcPct val="115000"/>
                        </a:lnSpc>
                        <a:spcAft>
                          <a:spcPts val="1000"/>
                        </a:spcAft>
                        <a:tabLst>
                          <a:tab pos="1533525" algn="l"/>
                        </a:tabLst>
                      </a:pPr>
                      <a:r>
                        <a:rPr lang="en-US" sz="1400">
                          <a:effectLst/>
                        </a:rPr>
                        <a:t>ACSML0601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ctr">
                        <a:lnSpc>
                          <a:spcPct val="115000"/>
                        </a:lnSpc>
                        <a:spcAft>
                          <a:spcPts val="1000"/>
                        </a:spcAft>
                        <a:tabLst>
                          <a:tab pos="1533525" algn="l"/>
                        </a:tabLst>
                      </a:pPr>
                      <a:r>
                        <a:rPr lang="en-US" sz="1400" kern="1200">
                          <a:solidFill>
                            <a:schemeClr val="dk1"/>
                          </a:solidFill>
                          <a:effectLst/>
                          <a:latin typeface="+mn-lt"/>
                          <a:ea typeface="+mn-ea"/>
                          <a:cs typeface="+mn-cs"/>
                        </a:rPr>
                        <a:t>L  T  P</a:t>
                      </a:r>
                      <a:endParaRPr lang="en-IN" sz="1400" kern="1200">
                        <a:solidFill>
                          <a:schemeClr val="dk1"/>
                        </a:solidFill>
                        <a:effectLst/>
                        <a:latin typeface="+mn-lt"/>
                        <a:ea typeface="+mn-ea"/>
                        <a:cs typeface="+mn-cs"/>
                      </a:endParaRPr>
                    </a:p>
                  </a:txBody>
                  <a:tcPr marL="38817" marR="38817" marT="0" marB="0"/>
                </a:tc>
                <a:tc>
                  <a:txBody>
                    <a:bodyPr/>
                    <a:lstStyle/>
                    <a:p>
                      <a:pPr algn="ctr">
                        <a:lnSpc>
                          <a:spcPct val="115000"/>
                        </a:lnSpc>
                        <a:spcAft>
                          <a:spcPts val="1000"/>
                        </a:spcAft>
                        <a:tabLst>
                          <a:tab pos="1533525" algn="l"/>
                        </a:tabLst>
                      </a:pPr>
                      <a:r>
                        <a:rPr lang="en-US" sz="1400" kern="1200">
                          <a:solidFill>
                            <a:schemeClr val="dk1"/>
                          </a:solidFill>
                          <a:effectLst/>
                          <a:latin typeface="+mn-lt"/>
                          <a:ea typeface="+mn-ea"/>
                          <a:cs typeface="+mn-cs"/>
                        </a:rPr>
                        <a:t>Credits</a:t>
                      </a:r>
                      <a:endParaRPr lang="en-IN" sz="1400" kern="1200">
                        <a:solidFill>
                          <a:schemeClr val="dk1"/>
                        </a:solidFill>
                        <a:effectLst/>
                        <a:latin typeface="+mn-lt"/>
                        <a:ea typeface="+mn-ea"/>
                        <a:cs typeface="+mn-cs"/>
                      </a:endParaRPr>
                    </a:p>
                  </a:txBody>
                  <a:tcPr marL="38817" marR="38817" marT="0" marB="0"/>
                </a:tc>
                <a:extLst>
                  <a:ext uri="{0D108BD9-81ED-4DB2-BD59-A6C34878D82A}">
                    <a16:rowId xmlns:a16="http://schemas.microsoft.com/office/drawing/2014/main" val="3975556062"/>
                  </a:ext>
                </a:extLst>
              </a:tr>
              <a:tr h="377458">
                <a:tc>
                  <a:txBody>
                    <a:bodyPr/>
                    <a:lstStyle/>
                    <a:p>
                      <a:pPr algn="l">
                        <a:lnSpc>
                          <a:spcPct val="115000"/>
                        </a:lnSpc>
                        <a:spcAft>
                          <a:spcPts val="1000"/>
                        </a:spcAft>
                        <a:tabLst>
                          <a:tab pos="1533525" algn="l"/>
                        </a:tabLst>
                      </a:pPr>
                      <a:r>
                        <a:rPr lang="en-US" sz="1100">
                          <a:effectLst/>
                        </a:rPr>
                        <a:t>Course title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l">
                        <a:lnSpc>
                          <a:spcPct val="115000"/>
                        </a:lnSpc>
                        <a:spcAft>
                          <a:spcPts val="1000"/>
                        </a:spcAft>
                      </a:pPr>
                      <a:r>
                        <a:rPr lang="en-US" sz="1400">
                          <a:effectLst/>
                        </a:rPr>
                        <a:t>MACHINE LEARNING</a:t>
                      </a:r>
                      <a:endParaRPr lang="en-IN" sz="1100">
                        <a:effectLst/>
                      </a:endParaRPr>
                    </a:p>
                    <a:p>
                      <a:pPr algn="l">
                        <a:lnSpc>
                          <a:spcPct val="115000"/>
                        </a:lnSpc>
                        <a:spcAft>
                          <a:spcPts val="1000"/>
                        </a:spcAft>
                      </a:pPr>
                      <a:r>
                        <a:rPr lang="en-US" sz="1100" cap="all">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ctr">
                        <a:lnSpc>
                          <a:spcPct val="115000"/>
                        </a:lnSpc>
                        <a:spcAft>
                          <a:spcPts val="1000"/>
                        </a:spcAft>
                        <a:tabLst>
                          <a:tab pos="1533525" algn="l"/>
                        </a:tabLst>
                      </a:pPr>
                      <a:r>
                        <a:rPr lang="en-US" sz="1400" kern="1200">
                          <a:solidFill>
                            <a:schemeClr val="dk1"/>
                          </a:solidFill>
                          <a:effectLst/>
                          <a:latin typeface="+mn-lt"/>
                          <a:ea typeface="+mn-ea"/>
                          <a:cs typeface="+mn-cs"/>
                        </a:rPr>
                        <a:t>3   0   0</a:t>
                      </a:r>
                      <a:endParaRPr lang="en-IN" sz="1400" kern="1200">
                        <a:solidFill>
                          <a:schemeClr val="dk1"/>
                        </a:solidFill>
                        <a:effectLst/>
                        <a:latin typeface="+mn-lt"/>
                        <a:ea typeface="+mn-ea"/>
                        <a:cs typeface="+mn-cs"/>
                      </a:endParaRPr>
                    </a:p>
                  </a:txBody>
                  <a:tcPr marL="38817" marR="38817" marT="0" marB="0"/>
                </a:tc>
                <a:tc>
                  <a:txBody>
                    <a:bodyPr/>
                    <a:lstStyle/>
                    <a:p>
                      <a:pPr algn="ctr">
                        <a:lnSpc>
                          <a:spcPct val="115000"/>
                        </a:lnSpc>
                        <a:spcAft>
                          <a:spcPts val="1000"/>
                        </a:spcAft>
                        <a:tabLst>
                          <a:tab pos="1533525" algn="l"/>
                        </a:tabLst>
                      </a:pPr>
                      <a:r>
                        <a:rPr lang="en-IN" sz="1400" kern="1200">
                          <a:solidFill>
                            <a:schemeClr val="dk1"/>
                          </a:solidFill>
                          <a:effectLst/>
                          <a:latin typeface="+mn-lt"/>
                          <a:ea typeface="+mn-ea"/>
                          <a:cs typeface="+mn-cs"/>
                        </a:rPr>
                        <a:t>3</a:t>
                      </a:r>
                    </a:p>
                  </a:txBody>
                  <a:tcPr marL="38817" marR="38817" marT="0" marB="0"/>
                </a:tc>
                <a:extLst>
                  <a:ext uri="{0D108BD9-81ED-4DB2-BD59-A6C34878D82A}">
                    <a16:rowId xmlns:a16="http://schemas.microsoft.com/office/drawing/2014/main" val="120216032"/>
                  </a:ext>
                </a:extLst>
              </a:tr>
              <a:tr h="390025">
                <a:tc gridSpan="4">
                  <a:txBody>
                    <a:bodyPr/>
                    <a:lstStyle/>
                    <a:p>
                      <a:pPr algn="just">
                        <a:lnSpc>
                          <a:spcPct val="115000"/>
                        </a:lnSpc>
                        <a:spcAft>
                          <a:spcPts val="1000"/>
                        </a:spcAft>
                        <a:tabLst>
                          <a:tab pos="1533525" algn="l"/>
                        </a:tabLst>
                      </a:pPr>
                      <a:r>
                        <a:rPr lang="en-US" sz="1100">
                          <a:effectLst/>
                        </a:rPr>
                        <a:t>Course objective: </a:t>
                      </a:r>
                      <a:r>
                        <a:rPr lang="en-US" sz="1050">
                          <a:effectLst/>
                        </a:rPr>
                        <a:t>To introduction to the fundamental concepts in machine learning and popular machine learning algorithms. To understand the standard and most popular supervised learning algorithm.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96580000"/>
                  </a:ext>
                </a:extLst>
              </a:tr>
              <a:tr h="136074">
                <a:tc gridSpan="4">
                  <a:txBody>
                    <a:bodyPr/>
                    <a:lstStyle/>
                    <a:p>
                      <a:pPr algn="just">
                        <a:lnSpc>
                          <a:spcPct val="115000"/>
                        </a:lnSpc>
                        <a:spcAft>
                          <a:spcPts val="1000"/>
                        </a:spcAft>
                        <a:tabLst>
                          <a:tab pos="1533525" algn="l"/>
                        </a:tabLst>
                      </a:pPr>
                      <a:r>
                        <a:rPr lang="en-US" sz="1100">
                          <a:effectLst/>
                        </a:rPr>
                        <a:t>Pre-requisites:</a:t>
                      </a:r>
                      <a:r>
                        <a:rPr lang="en-US" sz="1050">
                          <a:effectLst/>
                        </a:rPr>
                        <a:t> </a:t>
                      </a:r>
                      <a:r>
                        <a:rPr lang="en-US" sz="1000">
                          <a:effectLst/>
                        </a:rPr>
                        <a:t> </a:t>
                      </a:r>
                      <a:r>
                        <a:rPr lang="en-IN" sz="1050">
                          <a:effectLst/>
                        </a:rPr>
                        <a:t>Basic Knowledge of Machine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04933187"/>
                  </a:ext>
                </a:extLst>
              </a:tr>
              <a:tr h="136074">
                <a:tc gridSpan="4">
                  <a:txBody>
                    <a:bodyPr/>
                    <a:lstStyle/>
                    <a:p>
                      <a:pPr algn="ctr">
                        <a:lnSpc>
                          <a:spcPct val="115000"/>
                        </a:lnSpc>
                        <a:spcAft>
                          <a:spcPts val="1000"/>
                        </a:spcAft>
                        <a:tabLst>
                          <a:tab pos="1533525" algn="l"/>
                        </a:tabLst>
                      </a:pPr>
                      <a:r>
                        <a:rPr lang="en-US" sz="1100">
                          <a:effectLst/>
                        </a:rPr>
                        <a:t>Course Contents / Syllabus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04925304"/>
                  </a:ext>
                </a:extLst>
              </a:tr>
              <a:tr h="277216">
                <a:tc>
                  <a:txBody>
                    <a:bodyPr/>
                    <a:lstStyle/>
                    <a:p>
                      <a:pPr algn="l">
                        <a:lnSpc>
                          <a:spcPct val="115000"/>
                        </a:lnSpc>
                        <a:spcAft>
                          <a:spcPts val="1000"/>
                        </a:spcAft>
                        <a:tabLst>
                          <a:tab pos="1533525" algn="l"/>
                        </a:tabLst>
                      </a:pPr>
                      <a:r>
                        <a:rPr lang="en-US" sz="1100">
                          <a:effectLst/>
                        </a:rPr>
                        <a:t>UNIT-I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just">
                        <a:lnSpc>
                          <a:spcPct val="115000"/>
                        </a:lnSpc>
                        <a:spcAft>
                          <a:spcPts val="1000"/>
                        </a:spcAft>
                      </a:pPr>
                      <a:r>
                        <a:rPr lang="en-US" sz="1050">
                          <a:effectLst/>
                        </a:rPr>
                        <a:t> INTRODUCTION TO MACHINE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100">
                          <a:effectLst/>
                        </a:rPr>
                        <a:t>8 Hours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3846136748"/>
                  </a:ext>
                </a:extLst>
              </a:tr>
              <a:tr h="751316">
                <a:tc gridSpan="4">
                  <a:txBody>
                    <a:bodyPr/>
                    <a:lstStyle/>
                    <a:p>
                      <a:pPr algn="just">
                        <a:lnSpc>
                          <a:spcPct val="115000"/>
                        </a:lnSpc>
                        <a:spcAft>
                          <a:spcPts val="1000"/>
                        </a:spcAft>
                      </a:pPr>
                      <a:r>
                        <a:rPr lang="en-US" sz="1050">
                          <a:effectLst/>
                        </a:rPr>
                        <a:t>INTRODUCTION – Learning, Types of Learning, Well defined learning problems, Designing a Learning System, History of ML, Introduction of Machine Learning Approaches, Introduction to Model Building, Sensitivity Analysis, Underfitting and Overfitting, Bias and Variance, Concept Learning Task, Find – S Algorithms, Version Space and Candidate Elimination Algorithm, Inductive Bias, Issues in Machine Learning and Data Science Vs Machine Learning.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72303035"/>
                  </a:ext>
                </a:extLst>
              </a:tr>
              <a:tr h="277216">
                <a:tc>
                  <a:txBody>
                    <a:bodyPr/>
                    <a:lstStyle/>
                    <a:p>
                      <a:pPr algn="l">
                        <a:lnSpc>
                          <a:spcPct val="115000"/>
                        </a:lnSpc>
                        <a:spcAft>
                          <a:spcPts val="1000"/>
                        </a:spcAft>
                        <a:tabLst>
                          <a:tab pos="1533525" algn="l"/>
                        </a:tabLst>
                      </a:pPr>
                      <a:r>
                        <a:rPr lang="en-US" sz="1100">
                          <a:effectLst/>
                        </a:rPr>
                        <a:t>UNIT-II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just">
                        <a:lnSpc>
                          <a:spcPct val="115000"/>
                        </a:lnSpc>
                        <a:spcAft>
                          <a:spcPts val="1000"/>
                        </a:spcAft>
                      </a:pPr>
                      <a:r>
                        <a:rPr lang="en-US" sz="1050">
                          <a:effectLst/>
                        </a:rPr>
                        <a:t>MINING ASSOCIATION AND SUPERVISED LEARNING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200">
                          <a:effectLst/>
                        </a:rPr>
                        <a:t>8 Hours</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4228119488"/>
                  </a:ext>
                </a:extLst>
              </a:tr>
              <a:tr h="1279277">
                <a:tc gridSpan="4">
                  <a:txBody>
                    <a:bodyPr/>
                    <a:lstStyle/>
                    <a:p>
                      <a:pPr algn="just">
                        <a:lnSpc>
                          <a:spcPct val="115000"/>
                        </a:lnSpc>
                        <a:spcAft>
                          <a:spcPts val="1000"/>
                        </a:spcAft>
                      </a:pPr>
                      <a:r>
                        <a:rPr lang="en-US" sz="1050">
                          <a:effectLst/>
                        </a:rPr>
                        <a:t>Classification and Regression, Regression: Linear Regression, Multiple Linear Regression, Logistic Regression, Polynomial Regression, Decision Trees: ID3, C4.5, CART.</a:t>
                      </a:r>
                      <a:endParaRPr lang="en-IN" sz="1000">
                        <a:effectLst/>
                      </a:endParaRPr>
                    </a:p>
                    <a:p>
                      <a:pPr algn="just">
                        <a:lnSpc>
                          <a:spcPct val="115000"/>
                        </a:lnSpc>
                        <a:spcAft>
                          <a:spcPts val="1000"/>
                        </a:spcAft>
                      </a:pPr>
                      <a:r>
                        <a:rPr lang="en-US" sz="1050" err="1">
                          <a:effectLst/>
                        </a:rPr>
                        <a:t>Apriori</a:t>
                      </a:r>
                      <a:r>
                        <a:rPr lang="en-US" sz="1050">
                          <a:effectLst/>
                        </a:rPr>
                        <a:t> Algorithm: Market basket analysis, Association Rules.</a:t>
                      </a:r>
                      <a:endParaRPr lang="en-IN" sz="1000">
                        <a:effectLst/>
                      </a:endParaRPr>
                    </a:p>
                    <a:p>
                      <a:pPr algn="just">
                        <a:lnSpc>
                          <a:spcPct val="115000"/>
                        </a:lnSpc>
                        <a:spcAft>
                          <a:spcPts val="1000"/>
                        </a:spcAft>
                      </a:pPr>
                      <a:r>
                        <a:rPr lang="en-US" sz="1050">
                          <a:effectLst/>
                        </a:rPr>
                        <a:t> Neural Networks: Introduction, Perceptron, Multilayer Perceptron, Support vector machine.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18423394"/>
                  </a:ext>
                </a:extLst>
              </a:tr>
              <a:tr h="277216">
                <a:tc>
                  <a:txBody>
                    <a:bodyPr/>
                    <a:lstStyle/>
                    <a:p>
                      <a:pPr algn="l">
                        <a:lnSpc>
                          <a:spcPct val="115000"/>
                        </a:lnSpc>
                        <a:spcAft>
                          <a:spcPts val="1000"/>
                        </a:spcAft>
                        <a:tabLst>
                          <a:tab pos="1533525" algn="l"/>
                        </a:tabLst>
                      </a:pPr>
                      <a:r>
                        <a:rPr lang="en-US" sz="1100">
                          <a:effectLst/>
                        </a:rPr>
                        <a:t>UNIT-III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l">
                        <a:lnSpc>
                          <a:spcPct val="115000"/>
                        </a:lnSpc>
                        <a:spcAft>
                          <a:spcPts val="1000"/>
                        </a:spcAft>
                        <a:tabLst>
                          <a:tab pos="1533525" algn="l"/>
                        </a:tabLst>
                      </a:pPr>
                      <a:r>
                        <a:rPr lang="en-US" sz="1050">
                          <a:effectLst/>
                        </a:rPr>
                        <a:t>UNSUPERVISED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200">
                          <a:effectLst/>
                        </a:rPr>
                        <a:t>8 Hours</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3981217606"/>
                  </a:ext>
                </a:extLst>
              </a:tr>
              <a:tr h="704714">
                <a:tc gridSpan="4">
                  <a:txBody>
                    <a:bodyPr/>
                    <a:lstStyle/>
                    <a:p>
                      <a:pPr algn="just">
                        <a:lnSpc>
                          <a:spcPct val="115000"/>
                        </a:lnSpc>
                        <a:spcAft>
                          <a:spcPts val="1000"/>
                        </a:spcAft>
                      </a:pPr>
                      <a:r>
                        <a:rPr lang="en-US" sz="1050">
                          <a:effectLst/>
                        </a:rPr>
                        <a:t>Introduction to clustering, K-means clustering, K-Nearest Neighbor, Iterative distance-based clustering, Dealing with continuous, categorical values in K-Means, Hierarchical: AGNES, DIANA, Partitional: K-means clustering, K-Mode Clustering, density-based clustering, Expectation Maximization, Gaussian Mixture Models. </a:t>
                      </a:r>
                      <a:endParaRPr lang="en-IN" sz="1000">
                        <a:effectLst/>
                      </a:endParaRPr>
                    </a:p>
                    <a:p>
                      <a:pPr algn="just">
                        <a:lnSpc>
                          <a:spcPct val="115000"/>
                        </a:lnSpc>
                        <a:spcAft>
                          <a:spcPts val="1000"/>
                        </a:spcAft>
                      </a:pPr>
                      <a:r>
                        <a:rPr lang="en-US"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87898836"/>
                  </a:ext>
                </a:extLst>
              </a:tr>
            </a:tbl>
          </a:graphicData>
        </a:graphic>
      </p:graphicFrame>
      <p:pic>
        <p:nvPicPr>
          <p:cNvPr id="2" name="Picture 1">
            <a:extLst>
              <a:ext uri="{FF2B5EF4-FFF2-40B4-BE49-F238E27FC236}">
                <a16:creationId xmlns:a16="http://schemas.microsoft.com/office/drawing/2014/main" id="{F9767BC2-E85D-6CCB-FF2F-9ADC07E8B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0462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C32754-668E-4211-BC14-37B64C9E316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5170991"/>
          </a:xfrm>
        </p:spPr>
        <p:txBody>
          <a:bodyPr>
            <a:normAutofit lnSpcReduction="10000"/>
          </a:bodyPr>
          <a:lstStyle/>
          <a:p>
            <a:r>
              <a:rPr lang="en-US" sz="2000" b="1"/>
              <a:t>                                                              Celeste Kidd</a:t>
            </a:r>
          </a:p>
          <a:p>
            <a:r>
              <a:rPr lang="en-US" sz="2000" i="1"/>
              <a:t>                                                             Developmental psychologist at the    </a:t>
            </a:r>
          </a:p>
          <a:p>
            <a:r>
              <a:rPr lang="en-US" sz="2000" i="1"/>
              <a:t>                                                             University of California, Berkeley</a:t>
            </a:r>
            <a:endParaRPr lang="en-US" sz="2000"/>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1800">
              <a:hlinkClick r:id="rId2"/>
            </a:endParaRPr>
          </a:p>
          <a:p>
            <a:pPr marL="355600">
              <a:lnSpc>
                <a:spcPct val="150000"/>
              </a:lnSpc>
              <a:spcBef>
                <a:spcPts val="95"/>
              </a:spcBef>
              <a:buClr>
                <a:schemeClr val="tx1"/>
              </a:buClr>
              <a:buSzPct val="93181"/>
              <a:tabLst>
                <a:tab pos="286385" algn="l"/>
                <a:tab pos="287020" algn="l"/>
              </a:tabLst>
            </a:pPr>
            <a:r>
              <a:rPr lang="en-US" sz="1800">
                <a:hlinkClick r:id="rId2"/>
              </a:rPr>
              <a:t>Celeste Kidd</a:t>
            </a:r>
            <a:r>
              <a:rPr lang="en-US" sz="1800"/>
              <a:t> is director of </a:t>
            </a:r>
            <a:r>
              <a:rPr lang="en-US" sz="1800">
                <a:hlinkClick r:id="rId3"/>
              </a:rPr>
              <a:t>Kidd Lab</a:t>
            </a:r>
            <a:r>
              <a:rPr lang="en-US" sz="1800"/>
              <a:t> at the University of California, Berkeley, where she and her team explore how kids learn. </a:t>
            </a:r>
          </a:p>
          <a:p>
            <a:pPr marL="355600">
              <a:lnSpc>
                <a:spcPct val="150000"/>
              </a:lnSpc>
              <a:spcBef>
                <a:spcPts val="95"/>
              </a:spcBef>
              <a:buClr>
                <a:schemeClr val="tx1"/>
              </a:buClr>
              <a:buSzPct val="93181"/>
              <a:tabLst>
                <a:tab pos="286385" algn="l"/>
                <a:tab pos="287020" algn="l"/>
              </a:tabLst>
            </a:pPr>
            <a:r>
              <a:rPr lang="en-US" sz="1800"/>
              <a:t>“Human babies don’t get tagged data sets, yet they manage just fine, and it’s important for us to understand how that happens,” she said.</a:t>
            </a:r>
          </a:p>
          <a:p>
            <a:pPr marL="355600">
              <a:lnSpc>
                <a:spcPct val="150000"/>
              </a:lnSpc>
              <a:spcBef>
                <a:spcPts val="95"/>
              </a:spcBef>
              <a:buClr>
                <a:schemeClr val="tx1"/>
              </a:buClr>
              <a:buSzPct val="93181"/>
              <a:tabLst>
                <a:tab pos="286385" algn="l"/>
                <a:tab pos="287020" algn="l"/>
              </a:tabLst>
            </a:pPr>
            <a:r>
              <a:rPr lang="en-US" sz="1800"/>
              <a:t>Last month, Kidd delivered the opening keynote address at the Neural Information Processing Systems (</a:t>
            </a:r>
            <a:r>
              <a:rPr lang="en-US" sz="1800" err="1"/>
              <a:t>NeurIPS</a:t>
            </a:r>
            <a:r>
              <a:rPr lang="en-US" sz="1800"/>
              <a:t>) conference, the largest annual AI research conference in the world. Her talk focused on how human brains hold onto stubborn beliefs, attention systems, and Bayesian statistics.</a:t>
            </a:r>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2" name="Picture 1">
            <a:extLst>
              <a:ext uri="{FF2B5EF4-FFF2-40B4-BE49-F238E27FC236}">
                <a16:creationId xmlns:a16="http://schemas.microsoft.com/office/drawing/2014/main" id="{427D7A9B-BEA8-4B65-891A-7A6C12106457}"/>
              </a:ext>
            </a:extLst>
          </p:cNvPr>
          <p:cNvPicPr>
            <a:picLocks noChangeAspect="1"/>
          </p:cNvPicPr>
          <p:nvPr/>
        </p:nvPicPr>
        <p:blipFill>
          <a:blip r:embed="rId4"/>
          <a:stretch>
            <a:fillRect/>
          </a:stretch>
        </p:blipFill>
        <p:spPr>
          <a:xfrm>
            <a:off x="-25401" y="685800"/>
            <a:ext cx="3664757" cy="2438400"/>
          </a:xfrm>
          <a:prstGeom prst="rect">
            <a:avLst/>
          </a:prstGeom>
        </p:spPr>
      </p:pic>
      <p:sp>
        <p:nvSpPr>
          <p:cNvPr id="3" name="Footer Placeholder 2">
            <a:extLst>
              <a:ext uri="{FF2B5EF4-FFF2-40B4-BE49-F238E27FC236}">
                <a16:creationId xmlns:a16="http://schemas.microsoft.com/office/drawing/2014/main" id="{C1E070E8-C21C-5231-602E-330DB995143A}"/>
              </a:ext>
            </a:extLst>
          </p:cNvPr>
          <p:cNvSpPr>
            <a:spLocks noGrp="1"/>
          </p:cNvSpPr>
          <p:nvPr>
            <p:ph type="ftr" sz="quarter" idx="11"/>
          </p:nvPr>
        </p:nvSpPr>
        <p:spPr>
          <a:xfrm>
            <a:off x="1600200" y="6414579"/>
            <a:ext cx="6553199"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5B0183CB-66E8-902A-134B-7B64772026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590145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B0E85F-4F86-407D-ACEB-8CFD14607E8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942392"/>
          </a:xfrm>
        </p:spPr>
        <p:txBody>
          <a:bodyPr>
            <a:normAutofit fontScale="92500" lnSpcReduction="20000"/>
          </a:bodyPr>
          <a:lstStyle/>
          <a:p>
            <a:pPr marL="355600" algn="just">
              <a:lnSpc>
                <a:spcPct val="150000"/>
              </a:lnSpc>
              <a:spcBef>
                <a:spcPts val="95"/>
              </a:spcBef>
              <a:buClr>
                <a:schemeClr val="tx1"/>
              </a:buClr>
              <a:buSzPct val="93181"/>
              <a:tabLst>
                <a:tab pos="286385" algn="l"/>
                <a:tab pos="287020" algn="l"/>
              </a:tabLst>
            </a:pPr>
            <a:endParaRPr lang="en-US" sz="2400"/>
          </a:p>
          <a:p>
            <a:pPr marL="355600" algn="just">
              <a:lnSpc>
                <a:spcPct val="150000"/>
              </a:lnSpc>
              <a:spcBef>
                <a:spcPts val="95"/>
              </a:spcBef>
              <a:buClr>
                <a:schemeClr val="tx1"/>
              </a:buClr>
              <a:buSzPct val="93181"/>
              <a:tabLst>
                <a:tab pos="286385" algn="l"/>
                <a:tab pos="287020" algn="l"/>
              </a:tabLst>
            </a:pPr>
            <a:endParaRPr lang="en-US" sz="2200"/>
          </a:p>
          <a:p>
            <a:pPr marL="355600" algn="just">
              <a:lnSpc>
                <a:spcPct val="150000"/>
              </a:lnSpc>
              <a:spcBef>
                <a:spcPts val="95"/>
              </a:spcBef>
              <a:buClr>
                <a:schemeClr val="tx1"/>
              </a:buClr>
              <a:buSzPct val="93181"/>
              <a:tabLst>
                <a:tab pos="286385" algn="l"/>
                <a:tab pos="287020" algn="l"/>
              </a:tabLst>
            </a:pPr>
            <a:endParaRPr lang="en-US" sz="2200"/>
          </a:p>
          <a:p>
            <a:pPr marL="355600" algn="just">
              <a:lnSpc>
                <a:spcPct val="150000"/>
              </a:lnSpc>
              <a:spcBef>
                <a:spcPts val="95"/>
              </a:spcBef>
              <a:buClr>
                <a:schemeClr val="tx1"/>
              </a:buClr>
              <a:buSzPct val="93181"/>
              <a:tabLst>
                <a:tab pos="286385" algn="l"/>
                <a:tab pos="287020" algn="l"/>
              </a:tabLst>
            </a:pPr>
            <a:r>
              <a:rPr lang="en-US" sz="1900" b="1"/>
              <a:t>Jeff Dean</a:t>
            </a:r>
          </a:p>
          <a:p>
            <a:pPr marL="355600" algn="just">
              <a:lnSpc>
                <a:spcPct val="150000"/>
              </a:lnSpc>
              <a:spcBef>
                <a:spcPts val="95"/>
              </a:spcBef>
              <a:buClr>
                <a:schemeClr val="tx1"/>
              </a:buClr>
              <a:buSzPct val="93181"/>
              <a:tabLst>
                <a:tab pos="286385" algn="l"/>
                <a:tab pos="287020" algn="l"/>
              </a:tabLst>
            </a:pPr>
            <a:r>
              <a:rPr lang="en-US" sz="1900"/>
              <a:t>Google AI chief</a:t>
            </a:r>
          </a:p>
          <a:p>
            <a:pPr marL="355600" algn="just">
              <a:lnSpc>
                <a:spcPct val="150000"/>
              </a:lnSpc>
              <a:spcBef>
                <a:spcPts val="95"/>
              </a:spcBef>
              <a:buClr>
                <a:schemeClr val="tx1"/>
              </a:buClr>
              <a:buSzPct val="93181"/>
              <a:tabLst>
                <a:tab pos="286385" algn="l"/>
                <a:tab pos="287020" algn="l"/>
              </a:tabLst>
            </a:pPr>
            <a:r>
              <a:rPr lang="en-US" sz="1700"/>
              <a:t>Dean has led Google AI for nearly two years now, but he’s been at Google for two decades and is the architect of many of the company’s early search and distributed network algorithms and an early member of Google Brain.</a:t>
            </a:r>
          </a:p>
          <a:p>
            <a:pPr marL="355600" algn="just">
              <a:lnSpc>
                <a:spcPct val="150000"/>
              </a:lnSpc>
              <a:spcBef>
                <a:spcPts val="95"/>
              </a:spcBef>
              <a:buClr>
                <a:schemeClr val="tx1"/>
              </a:buClr>
              <a:buSzPct val="93181"/>
              <a:tabLst>
                <a:tab pos="286385" algn="l"/>
                <a:tab pos="287020" algn="l"/>
              </a:tabLst>
            </a:pPr>
            <a:r>
              <a:rPr lang="en-US" sz="1700"/>
              <a:t>Dean spoke with VentureBeat last month at </a:t>
            </a:r>
            <a:r>
              <a:rPr lang="en-US" sz="1700" err="1"/>
              <a:t>NeurIPS</a:t>
            </a:r>
            <a:r>
              <a:rPr lang="en-US" sz="1700"/>
              <a:t>, where he delivered talks on machine learning for ASIC semiconductor design and ways the AI community can address climate change, which he said is the most important issue of our time. In his talk about climate change, Dean discussed the idea that AI can strive to become a zero-carbon industry and that AI can be used to help change human behavior.</a:t>
            </a:r>
          </a:p>
          <a:p>
            <a:pPr marL="287020" indent="-274320" algn="just">
              <a:lnSpc>
                <a:spcPct val="150000"/>
              </a:lnSpc>
              <a:spcBef>
                <a:spcPts val="95"/>
              </a:spcBef>
              <a:buClr>
                <a:schemeClr val="tx1"/>
              </a:buClr>
              <a:buSzPct val="93181"/>
              <a:tabLst>
                <a:tab pos="286385" algn="l"/>
                <a:tab pos="287020" algn="l"/>
              </a:tabLst>
            </a:pPr>
            <a:endParaRPr lang="en-US" sz="2200"/>
          </a:p>
          <a:p>
            <a:pPr marL="287020" indent="-274320" algn="just">
              <a:lnSpc>
                <a:spcPct val="150000"/>
              </a:lnSpc>
              <a:spcBef>
                <a:spcPts val="95"/>
              </a:spcBef>
              <a:buClr>
                <a:schemeClr val="tx1"/>
              </a:buClr>
              <a:buSzPct val="93181"/>
              <a:tabLst>
                <a:tab pos="286385" algn="l"/>
                <a:tab pos="287020" algn="l"/>
              </a:tabLst>
            </a:pPr>
            <a:endParaRPr lang="en-US" sz="2200"/>
          </a:p>
        </p:txBody>
      </p:sp>
      <p:pic>
        <p:nvPicPr>
          <p:cNvPr id="2" name="Picture 1">
            <a:extLst>
              <a:ext uri="{FF2B5EF4-FFF2-40B4-BE49-F238E27FC236}">
                <a16:creationId xmlns:a16="http://schemas.microsoft.com/office/drawing/2014/main" id="{9A4F38BE-685F-4257-BFB7-A48DCDE0016C}"/>
              </a:ext>
            </a:extLst>
          </p:cNvPr>
          <p:cNvPicPr>
            <a:picLocks noChangeAspect="1"/>
          </p:cNvPicPr>
          <p:nvPr/>
        </p:nvPicPr>
        <p:blipFill>
          <a:blip r:embed="rId2"/>
          <a:stretch>
            <a:fillRect/>
          </a:stretch>
        </p:blipFill>
        <p:spPr>
          <a:xfrm>
            <a:off x="5461586" y="730251"/>
            <a:ext cx="3707227" cy="2471484"/>
          </a:xfrm>
          <a:prstGeom prst="rect">
            <a:avLst/>
          </a:prstGeom>
        </p:spPr>
      </p:pic>
      <p:sp>
        <p:nvSpPr>
          <p:cNvPr id="3" name="Footer Placeholder 2">
            <a:extLst>
              <a:ext uri="{FF2B5EF4-FFF2-40B4-BE49-F238E27FC236}">
                <a16:creationId xmlns:a16="http://schemas.microsoft.com/office/drawing/2014/main" id="{DF433DF6-A15D-2478-994C-F1114DE64644}"/>
              </a:ext>
            </a:extLst>
          </p:cNvPr>
          <p:cNvSpPr>
            <a:spLocks noGrp="1"/>
          </p:cNvSpPr>
          <p:nvPr>
            <p:ph type="ftr" sz="quarter" idx="11"/>
          </p:nvPr>
        </p:nvSpPr>
        <p:spPr>
          <a:xfrm>
            <a:off x="1752600" y="6368542"/>
            <a:ext cx="6400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DF2C3068-AC27-61DC-5E39-419685328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0327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E9267CC-4B73-41BE-AEC7-F87867339541}"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986843"/>
          </a:xfrm>
        </p:spPr>
        <p:txBody>
          <a:bodyPr>
            <a:normAutofit fontScale="92500"/>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400"/>
          </a:p>
          <a:p>
            <a:pPr algn="just"/>
            <a:r>
              <a:rPr lang="en-US" sz="2000" b="1"/>
              <a:t>Anima </a:t>
            </a:r>
            <a:r>
              <a:rPr lang="en-US" sz="2000" b="1" err="1"/>
              <a:t>Anandkumar</a:t>
            </a:r>
            <a:endParaRPr lang="en-US" sz="2000" b="1"/>
          </a:p>
          <a:p>
            <a:pPr algn="just"/>
            <a:r>
              <a:rPr lang="en-US" sz="2000" i="1"/>
              <a:t>Nvidia machine learning research director</a:t>
            </a:r>
            <a:endParaRPr lang="en-US" sz="2000"/>
          </a:p>
          <a:p>
            <a:pPr marL="355600" algn="just">
              <a:lnSpc>
                <a:spcPct val="150000"/>
              </a:lnSpc>
              <a:spcBef>
                <a:spcPts val="95"/>
              </a:spcBef>
              <a:buClr>
                <a:schemeClr val="tx1"/>
              </a:buClr>
              <a:buSzPct val="93181"/>
              <a:tabLst>
                <a:tab pos="286385" algn="l"/>
                <a:tab pos="287020" algn="l"/>
              </a:tabLst>
            </a:pPr>
            <a:endParaRPr lang="en-US" sz="2000"/>
          </a:p>
          <a:p>
            <a:pPr marL="355600" algn="just">
              <a:lnSpc>
                <a:spcPct val="150000"/>
              </a:lnSpc>
              <a:spcBef>
                <a:spcPts val="95"/>
              </a:spcBef>
              <a:buClr>
                <a:schemeClr val="tx1"/>
              </a:buClr>
              <a:buSzPct val="93181"/>
              <a:tabLst>
                <a:tab pos="286385" algn="l"/>
                <a:tab pos="287020" algn="l"/>
              </a:tabLst>
            </a:pPr>
            <a:r>
              <a:rPr lang="en-US" sz="2000" err="1"/>
              <a:t>Anandkumar</a:t>
            </a:r>
            <a:r>
              <a:rPr lang="en-US" sz="2000"/>
              <a:t> sees numerous challenges for the AI community in 2020, like the need to create models made especially for specific industries in tandem with domain experts. Policymakers, individuals, and the AI community will also need to grapple with issues of representation and the challenge of ensuring data sets used to train models account for different groups of people.</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2" name="Picture 1">
            <a:extLst>
              <a:ext uri="{FF2B5EF4-FFF2-40B4-BE49-F238E27FC236}">
                <a16:creationId xmlns:a16="http://schemas.microsoft.com/office/drawing/2014/main" id="{6EFC626E-93AC-4D0C-9194-9237968A9D43}"/>
              </a:ext>
            </a:extLst>
          </p:cNvPr>
          <p:cNvPicPr>
            <a:picLocks noChangeAspect="1"/>
          </p:cNvPicPr>
          <p:nvPr/>
        </p:nvPicPr>
        <p:blipFill>
          <a:blip r:embed="rId2"/>
          <a:stretch>
            <a:fillRect/>
          </a:stretch>
        </p:blipFill>
        <p:spPr>
          <a:xfrm>
            <a:off x="3804920" y="869949"/>
            <a:ext cx="2971800" cy="1981200"/>
          </a:xfrm>
          <a:prstGeom prst="rect">
            <a:avLst/>
          </a:prstGeom>
        </p:spPr>
      </p:pic>
      <p:sp>
        <p:nvSpPr>
          <p:cNvPr id="3" name="Footer Placeholder 2">
            <a:extLst>
              <a:ext uri="{FF2B5EF4-FFF2-40B4-BE49-F238E27FC236}">
                <a16:creationId xmlns:a16="http://schemas.microsoft.com/office/drawing/2014/main" id="{D7078060-F64C-68E8-698A-D835561734D3}"/>
              </a:ext>
            </a:extLst>
          </p:cNvPr>
          <p:cNvSpPr>
            <a:spLocks noGrp="1"/>
          </p:cNvSpPr>
          <p:nvPr>
            <p:ph type="ftr" sz="quarter" idx="11"/>
          </p:nvPr>
        </p:nvSpPr>
        <p:spPr>
          <a:xfrm>
            <a:off x="1676400" y="6487608"/>
            <a:ext cx="6477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5A6D4D96-4D2F-3022-3546-A63C86C0B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878325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6221146-5C25-4795-991F-095DEC5C49AC}"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r>
              <a:rPr lang="en-IN" sz="2000" b="1"/>
              <a:t>Dario Gil</a:t>
            </a:r>
          </a:p>
          <a:p>
            <a:r>
              <a:rPr lang="en-IN" sz="2000" i="1"/>
              <a:t>IBM Research director</a:t>
            </a:r>
            <a:endParaRPr lang="en-IN" sz="2000"/>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1400"/>
          </a:p>
          <a:p>
            <a:pPr marL="355600">
              <a:lnSpc>
                <a:spcPct val="150000"/>
              </a:lnSpc>
              <a:spcBef>
                <a:spcPts val="95"/>
              </a:spcBef>
              <a:buClr>
                <a:schemeClr val="tx1"/>
              </a:buClr>
              <a:buSzPct val="93181"/>
              <a:tabLst>
                <a:tab pos="286385" algn="l"/>
                <a:tab pos="287020" algn="l"/>
              </a:tabLst>
            </a:pPr>
            <a:endParaRPr lang="en-US" sz="1400"/>
          </a:p>
          <a:p>
            <a:pPr marL="355600" algn="just">
              <a:lnSpc>
                <a:spcPct val="150000"/>
              </a:lnSpc>
              <a:spcBef>
                <a:spcPts val="95"/>
              </a:spcBef>
              <a:buClr>
                <a:schemeClr val="tx1"/>
              </a:buClr>
              <a:buSzPct val="93181"/>
              <a:tabLst>
                <a:tab pos="286385" algn="l"/>
                <a:tab pos="287020" algn="l"/>
              </a:tabLst>
            </a:pPr>
            <a:r>
              <a:rPr lang="en-US" sz="1800"/>
              <a:t>Gil heads a group of researchers actively </a:t>
            </a:r>
            <a:r>
              <a:rPr lang="en-US" sz="1800">
                <a:hlinkClick r:id="rId2"/>
              </a:rPr>
              <a:t>advising the White House</a:t>
            </a:r>
            <a:r>
              <a:rPr lang="en-US" sz="1800"/>
              <a:t> and enterprises around the world. He believes major leaps forward in 2019 include progress around generative models and the increasing quality with which plausible language can be generated.</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2" name="Picture 1">
            <a:extLst>
              <a:ext uri="{FF2B5EF4-FFF2-40B4-BE49-F238E27FC236}">
                <a16:creationId xmlns:a16="http://schemas.microsoft.com/office/drawing/2014/main" id="{6D739A85-3A4B-4520-B68D-AB103AFA84BF}"/>
              </a:ext>
            </a:extLst>
          </p:cNvPr>
          <p:cNvPicPr>
            <a:picLocks noChangeAspect="1"/>
          </p:cNvPicPr>
          <p:nvPr/>
        </p:nvPicPr>
        <p:blipFill>
          <a:blip r:embed="rId3"/>
          <a:stretch>
            <a:fillRect/>
          </a:stretch>
        </p:blipFill>
        <p:spPr>
          <a:xfrm>
            <a:off x="5257800" y="685800"/>
            <a:ext cx="3886200" cy="2590800"/>
          </a:xfrm>
          <a:prstGeom prst="rect">
            <a:avLst/>
          </a:prstGeom>
        </p:spPr>
      </p:pic>
      <p:sp>
        <p:nvSpPr>
          <p:cNvPr id="3" name="Footer Placeholder 2">
            <a:extLst>
              <a:ext uri="{FF2B5EF4-FFF2-40B4-BE49-F238E27FC236}">
                <a16:creationId xmlns:a16="http://schemas.microsoft.com/office/drawing/2014/main" id="{73A5ABAA-4185-7B08-B8F9-C168D96287E8}"/>
              </a:ext>
            </a:extLst>
          </p:cNvPr>
          <p:cNvSpPr>
            <a:spLocks noGrp="1"/>
          </p:cNvSpPr>
          <p:nvPr>
            <p:ph type="ftr" sz="quarter" idx="11"/>
          </p:nvPr>
        </p:nvSpPr>
        <p:spPr>
          <a:xfrm>
            <a:off x="1371600" y="6356350"/>
            <a:ext cx="6705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A3775BF2-FE61-93A3-6E67-BD20E92CBA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88707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AACC17-517A-4E80-917F-A26190E64D3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lnSpcReduction="10000"/>
          </a:bodyPr>
          <a:lstStyle/>
          <a:p>
            <a:pPr marL="0" indent="0" algn="just">
              <a:buNone/>
            </a:pPr>
            <a:r>
              <a:rPr lang="en-US" sz="2000" b="1"/>
              <a:t>What industry is looking ?</a:t>
            </a:r>
          </a:p>
          <a:p>
            <a:pPr algn="just">
              <a:buFont typeface="Arial" panose="020B0604020202020204" pitchFamily="34" charset="0"/>
              <a:buChar char="•"/>
            </a:pPr>
            <a:endParaRPr lang="en-US" sz="2000"/>
          </a:p>
          <a:p>
            <a:pPr algn="just">
              <a:buFont typeface="Arial" panose="020B0604020202020204" pitchFamily="34" charset="0"/>
              <a:buChar char="•"/>
            </a:pPr>
            <a:r>
              <a:rPr lang="en-US" sz="2000"/>
              <a:t>Advances in natural language models were a major story of 2019 as Transformers fueled great leaps forward. Look for more variations of BERT and Transformer-based models in 2021.</a:t>
            </a:r>
          </a:p>
          <a:p>
            <a:pPr algn="just">
              <a:buFont typeface="Arial" panose="020B0604020202020204" pitchFamily="34" charset="0"/>
              <a:buChar char="•"/>
            </a:pPr>
            <a:r>
              <a:rPr lang="en-US" sz="2000"/>
              <a:t>The AI industry should look for ways to value model outputs beyond accuracy.</a:t>
            </a:r>
          </a:p>
          <a:p>
            <a:pPr algn="just">
              <a:buFont typeface="Arial" panose="020B0604020202020204" pitchFamily="34" charset="0"/>
              <a:buChar char="•"/>
            </a:pPr>
            <a:r>
              <a:rPr lang="en-US" sz="2000"/>
              <a:t>Methods like semi-supervised learning, a neural symbolic approach to machine learning, and subfields like multitask and multimodal learning may progress in the year ahead.</a:t>
            </a:r>
          </a:p>
          <a:p>
            <a:pPr algn="just">
              <a:buFont typeface="Arial" panose="020B0604020202020204" pitchFamily="34" charset="0"/>
              <a:buChar char="•"/>
            </a:pPr>
            <a:r>
              <a:rPr lang="en-US" sz="2000"/>
              <a:t>Ethical challenges related to biometric data like speech recordings will likely continue to be controversial.</a:t>
            </a:r>
          </a:p>
          <a:p>
            <a:pPr algn="just">
              <a:buFont typeface="Arial" panose="020B0604020202020204" pitchFamily="34" charset="0"/>
              <a:buChar char="•"/>
            </a:pPr>
            <a:r>
              <a:rPr lang="en-US" sz="2000"/>
              <a:t>Compilers and approaches like quantization may grow in popularity for machine learning frameworks like </a:t>
            </a:r>
            <a:r>
              <a:rPr lang="en-US" sz="2000" err="1"/>
              <a:t>PyTorch</a:t>
            </a:r>
            <a:r>
              <a:rPr lang="en-US" sz="2000"/>
              <a:t> and TensorFlow as ways to optimize model performance.</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DF82C0AE-F9F7-7C59-98F3-E2EEDA3AF094}"/>
              </a:ext>
            </a:extLst>
          </p:cNvPr>
          <p:cNvSpPr>
            <a:spLocks noGrp="1"/>
          </p:cNvSpPr>
          <p:nvPr>
            <p:ph type="ftr" sz="quarter" idx="11"/>
          </p:nvPr>
        </p:nvSpPr>
        <p:spPr>
          <a:xfrm>
            <a:off x="1371600" y="6356350"/>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4D25C785-5E58-E53F-092C-7954DEF97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486844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87F947-FB32-454A-B672-7A328E761D2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a:t> </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93B506C4-04F5-414B-959A-79E2626F8DFB}"/>
              </a:ext>
            </a:extLst>
          </p:cNvPr>
          <p:cNvPicPr>
            <a:picLocks noChangeAspect="1"/>
          </p:cNvPicPr>
          <p:nvPr/>
        </p:nvPicPr>
        <p:blipFill>
          <a:blip r:embed="rId2"/>
          <a:stretch>
            <a:fillRect/>
          </a:stretch>
        </p:blipFill>
        <p:spPr>
          <a:xfrm>
            <a:off x="228600" y="1371599"/>
            <a:ext cx="8520512" cy="4331524"/>
          </a:xfrm>
          <a:prstGeom prst="rect">
            <a:avLst/>
          </a:prstGeom>
        </p:spPr>
      </p:pic>
      <p:sp>
        <p:nvSpPr>
          <p:cNvPr id="2" name="Footer Placeholder 1">
            <a:extLst>
              <a:ext uri="{FF2B5EF4-FFF2-40B4-BE49-F238E27FC236}">
                <a16:creationId xmlns:a16="http://schemas.microsoft.com/office/drawing/2014/main" id="{C7AFAB9C-F0AC-233B-DDBC-5DC414715A12}"/>
              </a:ext>
            </a:extLst>
          </p:cNvPr>
          <p:cNvSpPr>
            <a:spLocks noGrp="1"/>
          </p:cNvSpPr>
          <p:nvPr>
            <p:ph type="ftr" sz="quarter" idx="11"/>
          </p:nvPr>
        </p:nvSpPr>
        <p:spPr>
          <a:xfrm>
            <a:off x="1295400" y="6397118"/>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CC4FD616-12F9-5E1A-9B74-A49908587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77733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B44C09-3F24-4A02-B55D-7DC0F33C4BB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F223C0B4-285F-47A4-A157-1C908B46B4B2}"/>
              </a:ext>
            </a:extLst>
          </p:cNvPr>
          <p:cNvPicPr>
            <a:picLocks noChangeAspect="1"/>
          </p:cNvPicPr>
          <p:nvPr/>
        </p:nvPicPr>
        <p:blipFill>
          <a:blip r:embed="rId2"/>
          <a:stretch>
            <a:fillRect/>
          </a:stretch>
        </p:blipFill>
        <p:spPr>
          <a:xfrm>
            <a:off x="0" y="2185146"/>
            <a:ext cx="9144000" cy="3072653"/>
          </a:xfrm>
          <a:prstGeom prst="rect">
            <a:avLst/>
          </a:prstGeom>
        </p:spPr>
      </p:pic>
      <p:sp>
        <p:nvSpPr>
          <p:cNvPr id="2" name="Footer Placeholder 1">
            <a:extLst>
              <a:ext uri="{FF2B5EF4-FFF2-40B4-BE49-F238E27FC236}">
                <a16:creationId xmlns:a16="http://schemas.microsoft.com/office/drawing/2014/main" id="{31402FDA-FD8C-40E0-AB18-F2DD9B7398EB}"/>
              </a:ext>
            </a:extLst>
          </p:cNvPr>
          <p:cNvSpPr>
            <a:spLocks noGrp="1"/>
          </p:cNvSpPr>
          <p:nvPr>
            <p:ph type="ftr" sz="quarter" idx="11"/>
          </p:nvPr>
        </p:nvSpPr>
        <p:spPr>
          <a:xfrm>
            <a:off x="1371600" y="6417544"/>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A18F67C7-584B-BDC1-3DCB-C9513D274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8122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2E4045-CEBD-4C1D-9875-44CB371DDB0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E3FBB542-8E3D-49E8-BD1F-C619A5421881}"/>
              </a:ext>
            </a:extLst>
          </p:cNvPr>
          <p:cNvPicPr>
            <a:picLocks noChangeAspect="1"/>
          </p:cNvPicPr>
          <p:nvPr/>
        </p:nvPicPr>
        <p:blipFill>
          <a:blip r:embed="rId2"/>
          <a:stretch>
            <a:fillRect/>
          </a:stretch>
        </p:blipFill>
        <p:spPr>
          <a:xfrm>
            <a:off x="0" y="2184399"/>
            <a:ext cx="9144000" cy="3488243"/>
          </a:xfrm>
          <a:prstGeom prst="rect">
            <a:avLst/>
          </a:prstGeom>
        </p:spPr>
      </p:pic>
      <p:sp>
        <p:nvSpPr>
          <p:cNvPr id="2" name="Footer Placeholder 1">
            <a:extLst>
              <a:ext uri="{FF2B5EF4-FFF2-40B4-BE49-F238E27FC236}">
                <a16:creationId xmlns:a16="http://schemas.microsoft.com/office/drawing/2014/main" id="{56E32D29-7615-96C2-FA03-82B6541A4D85}"/>
              </a:ext>
            </a:extLst>
          </p:cNvPr>
          <p:cNvSpPr>
            <a:spLocks noGrp="1"/>
          </p:cNvSpPr>
          <p:nvPr>
            <p:ph type="ftr" sz="quarter" idx="11"/>
          </p:nvPr>
        </p:nvSpPr>
        <p:spPr>
          <a:xfrm>
            <a:off x="2030437" y="6421437"/>
            <a:ext cx="5029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D537CAA3-A4D7-A5A1-05D0-E31998CEE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693014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9E9EB8-456E-46F2-A4F3-10959254198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94B88ABF-B203-4989-8CF7-217817BCE61C}"/>
              </a:ext>
            </a:extLst>
          </p:cNvPr>
          <p:cNvPicPr>
            <a:picLocks noChangeAspect="1"/>
          </p:cNvPicPr>
          <p:nvPr/>
        </p:nvPicPr>
        <p:blipFill>
          <a:blip r:embed="rId2"/>
          <a:stretch>
            <a:fillRect/>
          </a:stretch>
        </p:blipFill>
        <p:spPr>
          <a:xfrm>
            <a:off x="249749" y="1200596"/>
            <a:ext cx="8641909" cy="4732844"/>
          </a:xfrm>
          <a:prstGeom prst="rect">
            <a:avLst/>
          </a:prstGeom>
        </p:spPr>
      </p:pic>
      <p:sp>
        <p:nvSpPr>
          <p:cNvPr id="2" name="Footer Placeholder 1">
            <a:extLst>
              <a:ext uri="{FF2B5EF4-FFF2-40B4-BE49-F238E27FC236}">
                <a16:creationId xmlns:a16="http://schemas.microsoft.com/office/drawing/2014/main" id="{BCCC6815-520E-F068-EE43-4266B52887F0}"/>
              </a:ext>
            </a:extLst>
          </p:cNvPr>
          <p:cNvSpPr>
            <a:spLocks noGrp="1"/>
          </p:cNvSpPr>
          <p:nvPr>
            <p:ph type="ftr" sz="quarter" idx="11"/>
          </p:nvPr>
        </p:nvSpPr>
        <p:spPr>
          <a:xfrm>
            <a:off x="2819400" y="6348416"/>
            <a:ext cx="4192297"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5FA05C0-BADB-BE8F-35B0-8F0585C55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98871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F662F7-A89C-4DBA-A515-5665D51F8CF1}"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3D713AD7-3308-4DC4-B882-3251C087BAB9}"/>
              </a:ext>
            </a:extLst>
          </p:cNvPr>
          <p:cNvPicPr>
            <a:picLocks noChangeAspect="1"/>
          </p:cNvPicPr>
          <p:nvPr/>
        </p:nvPicPr>
        <p:blipFill>
          <a:blip r:embed="rId2"/>
          <a:stretch>
            <a:fillRect/>
          </a:stretch>
        </p:blipFill>
        <p:spPr>
          <a:xfrm>
            <a:off x="0" y="2146609"/>
            <a:ext cx="9144000" cy="3526033"/>
          </a:xfrm>
          <a:prstGeom prst="rect">
            <a:avLst/>
          </a:prstGeom>
        </p:spPr>
      </p:pic>
      <p:sp>
        <p:nvSpPr>
          <p:cNvPr id="2" name="Footer Placeholder 1">
            <a:extLst>
              <a:ext uri="{FF2B5EF4-FFF2-40B4-BE49-F238E27FC236}">
                <a16:creationId xmlns:a16="http://schemas.microsoft.com/office/drawing/2014/main" id="{C101CD8F-8F06-CB38-C156-01700D85557E}"/>
              </a:ext>
            </a:extLst>
          </p:cNvPr>
          <p:cNvSpPr>
            <a:spLocks noGrp="1"/>
          </p:cNvSpPr>
          <p:nvPr>
            <p:ph type="ftr" sz="quarter" idx="11"/>
          </p:nvPr>
        </p:nvSpPr>
        <p:spPr>
          <a:xfrm>
            <a:off x="1524000" y="6492886"/>
            <a:ext cx="6858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68B467DD-6A45-8CDB-328A-89CD31F14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319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B708D9BF-A27F-4078-92F0-795FA8C7509D}" type="datetime1">
              <a:rPr lang="en-US" smtClean="0"/>
              <a:t>2/14/2024</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dirty="0"/>
              <a:t> Dr. Roop Singh      ACSML0601     Machine Learning     Unit 1</a:t>
            </a:r>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4</a:t>
            </a:fld>
            <a:endParaRPr lang="en-US"/>
          </a:p>
        </p:txBody>
      </p:sp>
      <p:sp>
        <p:nvSpPr>
          <p:cNvPr id="7" name="Title 1"/>
          <p:cNvSpPr txBox="1">
            <a:spLocks/>
          </p:cNvSpPr>
          <p:nvPr/>
        </p:nvSpPr>
        <p:spPr>
          <a:xfrm>
            <a:off x="1524000" y="-5080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a:t>Subject Syllabus </a:t>
            </a:r>
            <a:endParaRPr kumimoji="0" lang="en-US" sz="3000" b="0" i="0" u="none" strike="noStrike" kern="1200" cap="none" spc="0" normalizeH="0" baseline="0" noProof="0">
              <a:ln>
                <a:noFill/>
              </a:ln>
              <a:solidFill>
                <a:schemeClr val="dk1"/>
              </a:solidFill>
              <a:effectLst/>
              <a:uLnTx/>
              <a:uFillTx/>
              <a:latin typeface="+mn-lt"/>
              <a:ea typeface="+mn-ea"/>
              <a:cs typeface="+mn-cs"/>
            </a:endParaRPr>
          </a:p>
        </p:txBody>
      </p:sp>
      <p:graphicFrame>
        <p:nvGraphicFramePr>
          <p:cNvPr id="2" name="Table 1">
            <a:extLst>
              <a:ext uri="{FF2B5EF4-FFF2-40B4-BE49-F238E27FC236}">
                <a16:creationId xmlns:a16="http://schemas.microsoft.com/office/drawing/2014/main" id="{37E97A3C-7308-A05E-A90E-8F938128D895}"/>
              </a:ext>
            </a:extLst>
          </p:cNvPr>
          <p:cNvGraphicFramePr>
            <a:graphicFrameLocks noGrp="1"/>
          </p:cNvGraphicFramePr>
          <p:nvPr>
            <p:extLst>
              <p:ext uri="{D42A27DB-BD31-4B8C-83A1-F6EECF244321}">
                <p14:modId xmlns:p14="http://schemas.microsoft.com/office/powerpoint/2010/main" val="3070765419"/>
              </p:ext>
            </p:extLst>
          </p:nvPr>
        </p:nvGraphicFramePr>
        <p:xfrm>
          <a:off x="228600" y="1066800"/>
          <a:ext cx="8686800" cy="2698206"/>
        </p:xfrm>
        <a:graphic>
          <a:graphicData uri="http://schemas.openxmlformats.org/drawingml/2006/table">
            <a:tbl>
              <a:tblPr firstRow="1" firstCol="1" bandRow="1">
                <a:tableStyleId>{5C22544A-7EE6-4342-B048-85BDC9FD1C3A}</a:tableStyleId>
              </a:tblPr>
              <a:tblGrid>
                <a:gridCol w="1368242">
                  <a:extLst>
                    <a:ext uri="{9D8B030D-6E8A-4147-A177-3AD203B41FA5}">
                      <a16:colId xmlns:a16="http://schemas.microsoft.com/office/drawing/2014/main" val="3178653148"/>
                    </a:ext>
                  </a:extLst>
                </a:gridCol>
                <a:gridCol w="6213409">
                  <a:extLst>
                    <a:ext uri="{9D8B030D-6E8A-4147-A177-3AD203B41FA5}">
                      <a16:colId xmlns:a16="http://schemas.microsoft.com/office/drawing/2014/main" val="210583141"/>
                    </a:ext>
                  </a:extLst>
                </a:gridCol>
                <a:gridCol w="1105149">
                  <a:extLst>
                    <a:ext uri="{9D8B030D-6E8A-4147-A177-3AD203B41FA5}">
                      <a16:colId xmlns:a16="http://schemas.microsoft.com/office/drawing/2014/main" val="2890508920"/>
                    </a:ext>
                  </a:extLst>
                </a:gridCol>
              </a:tblGrid>
              <a:tr h="226819">
                <a:tc>
                  <a:txBody>
                    <a:bodyPr/>
                    <a:lstStyle/>
                    <a:p>
                      <a:pPr algn="l">
                        <a:lnSpc>
                          <a:spcPct val="115000"/>
                        </a:lnSpc>
                        <a:spcAft>
                          <a:spcPts val="1000"/>
                        </a:spcAft>
                        <a:tabLst>
                          <a:tab pos="1533525" algn="l"/>
                        </a:tabLst>
                      </a:pPr>
                      <a:r>
                        <a:rPr lang="en-US" sz="1400">
                          <a:effectLst/>
                        </a:rPr>
                        <a:t>UNIT-IV</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 PROBABILISTIC LEARNING &amp; ENSEMBLE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1000"/>
                        </a:spcAft>
                        <a:tabLst>
                          <a:tab pos="1533525" algn="l"/>
                        </a:tabLst>
                      </a:pPr>
                      <a:r>
                        <a:rPr lang="en-US" sz="1400">
                          <a:effectLst/>
                        </a:rPr>
                        <a:t>8 Hours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7545316"/>
                  </a:ext>
                </a:extLst>
              </a:tr>
              <a:tr h="759650">
                <a:tc gridSpan="3">
                  <a:txBody>
                    <a:bodyPr/>
                    <a:lstStyle/>
                    <a:p>
                      <a:pPr algn="just">
                        <a:lnSpc>
                          <a:spcPct val="115000"/>
                        </a:lnSpc>
                        <a:spcAft>
                          <a:spcPts val="1000"/>
                        </a:spcAft>
                      </a:pPr>
                      <a:r>
                        <a:rPr lang="en-US" sz="1200">
                          <a:effectLst/>
                        </a:rPr>
                        <a:t>Bayesian Learning, Bayes Optimal Classifier, </a:t>
                      </a:r>
                      <a:r>
                        <a:rPr lang="en-US" sz="1200" err="1">
                          <a:effectLst/>
                        </a:rPr>
                        <a:t>Naıve</a:t>
                      </a:r>
                      <a:r>
                        <a:rPr lang="en-US" sz="1200">
                          <a:effectLst/>
                        </a:rPr>
                        <a:t> Bayes Classifier, Bayesian Belief Networks.</a:t>
                      </a:r>
                      <a:endParaRPr lang="en-IN" sz="1100">
                        <a:effectLst/>
                      </a:endParaRPr>
                    </a:p>
                    <a:p>
                      <a:pPr algn="just">
                        <a:lnSpc>
                          <a:spcPct val="115000"/>
                        </a:lnSpc>
                        <a:spcAft>
                          <a:spcPts val="1000"/>
                        </a:spcAft>
                      </a:pPr>
                      <a:r>
                        <a:rPr lang="en-US" sz="1200">
                          <a:effectLst/>
                        </a:rPr>
                        <a:t> Ensembles methods: Bagging &amp; boosting, C5.0 boosting, Random Forest, Gradient Boosting Machines and </a:t>
                      </a:r>
                      <a:r>
                        <a:rPr lang="en-US" sz="1200" err="1">
                          <a:effectLst/>
                        </a:rPr>
                        <a:t>XGBoost</a:t>
                      </a:r>
                      <a:r>
                        <a:rPr lang="en-US"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23745468"/>
                  </a:ext>
                </a:extLst>
              </a:tr>
              <a:tr h="226819">
                <a:tc>
                  <a:txBody>
                    <a:bodyPr/>
                    <a:lstStyle/>
                    <a:p>
                      <a:pPr algn="l">
                        <a:lnSpc>
                          <a:spcPct val="115000"/>
                        </a:lnSpc>
                        <a:spcAft>
                          <a:spcPts val="1000"/>
                        </a:spcAft>
                        <a:tabLst>
                          <a:tab pos="1533525" algn="l"/>
                        </a:tabLst>
                      </a:pPr>
                      <a:r>
                        <a:rPr lang="en-US" sz="1400">
                          <a:effectLst/>
                        </a:rPr>
                        <a:t>UNIT-V</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 REINFORCEMENT LEARNING &amp; CASE STUDIES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1000"/>
                        </a:spcAft>
                        <a:tabLst>
                          <a:tab pos="1533525" algn="l"/>
                        </a:tabLst>
                      </a:pPr>
                      <a:r>
                        <a:rPr lang="en-US" sz="1400">
                          <a:effectLst/>
                        </a:rPr>
                        <a:t>8 Hours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4919117"/>
                  </a:ext>
                </a:extLst>
              </a:tr>
              <a:tr h="1476656">
                <a:tc gridSpan="3">
                  <a:txBody>
                    <a:bodyPr/>
                    <a:lstStyle/>
                    <a:p>
                      <a:pPr algn="just">
                        <a:lnSpc>
                          <a:spcPct val="115000"/>
                        </a:lnSpc>
                        <a:spcAft>
                          <a:spcPts val="1000"/>
                        </a:spcAft>
                      </a:pPr>
                      <a:r>
                        <a:rPr lang="en-US" sz="1200">
                          <a:effectLst/>
                        </a:rPr>
                        <a:t>Reinforcement Learning: Introduction to Reinforcement Learning, Learning Task, Example of Reinforcement Learning in Practice, Learning Models for Reinforcement – (Markov Decision process, Q Learning – Q Learning function, </a:t>
                      </a:r>
                      <a:r>
                        <a:rPr lang="en-US" sz="1200" err="1">
                          <a:effectLst/>
                        </a:rPr>
                        <a:t>QLearning</a:t>
                      </a:r>
                      <a:r>
                        <a:rPr lang="en-US" sz="1200">
                          <a:effectLst/>
                        </a:rPr>
                        <a:t> Algorithm), Application of Reinforcement Learning.</a:t>
                      </a:r>
                      <a:endParaRPr lang="en-IN" sz="1100">
                        <a:effectLst/>
                      </a:endParaRPr>
                    </a:p>
                    <a:p>
                      <a:pPr algn="just">
                        <a:lnSpc>
                          <a:spcPct val="115000"/>
                        </a:lnSpc>
                        <a:spcAft>
                          <a:spcPts val="1000"/>
                        </a:spcAft>
                      </a:pPr>
                      <a:r>
                        <a:rPr lang="en-US" sz="1200">
                          <a:effectLst/>
                        </a:rPr>
                        <a:t> Case Study: Health Care, E Commerce, Smart Cities.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35687042"/>
                  </a:ext>
                </a:extLst>
              </a:tr>
            </a:tbl>
          </a:graphicData>
        </a:graphic>
      </p:graphicFrame>
      <p:pic>
        <p:nvPicPr>
          <p:cNvPr id="3" name="Picture 2">
            <a:extLst>
              <a:ext uri="{FF2B5EF4-FFF2-40B4-BE49-F238E27FC236}">
                <a16:creationId xmlns:a16="http://schemas.microsoft.com/office/drawing/2014/main" id="{1DF98629-2ADB-9F3E-E822-2F9E186E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05187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C77E96-A028-4FC2-9182-BD0C41BE800C}"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275B73E7-C29E-4ACE-91AF-CF76ACF4AF5F}"/>
              </a:ext>
            </a:extLst>
          </p:cNvPr>
          <p:cNvPicPr>
            <a:picLocks noChangeAspect="1"/>
          </p:cNvPicPr>
          <p:nvPr/>
        </p:nvPicPr>
        <p:blipFill>
          <a:blip r:embed="rId2"/>
          <a:stretch>
            <a:fillRect/>
          </a:stretch>
        </p:blipFill>
        <p:spPr>
          <a:xfrm>
            <a:off x="381000" y="1244469"/>
            <a:ext cx="8555023" cy="4699131"/>
          </a:xfrm>
          <a:prstGeom prst="rect">
            <a:avLst/>
          </a:prstGeom>
        </p:spPr>
      </p:pic>
      <p:sp>
        <p:nvSpPr>
          <p:cNvPr id="2" name="Footer Placeholder 1">
            <a:extLst>
              <a:ext uri="{FF2B5EF4-FFF2-40B4-BE49-F238E27FC236}">
                <a16:creationId xmlns:a16="http://schemas.microsoft.com/office/drawing/2014/main" id="{93506F87-C1DC-5D2C-5D22-AAB395AE09BE}"/>
              </a:ext>
            </a:extLst>
          </p:cNvPr>
          <p:cNvSpPr>
            <a:spLocks noGrp="1"/>
          </p:cNvSpPr>
          <p:nvPr>
            <p:ph type="ftr" sz="quarter" idx="11"/>
          </p:nvPr>
        </p:nvSpPr>
        <p:spPr>
          <a:xfrm>
            <a:off x="1371600" y="6365605"/>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1E192F4E-2681-0A51-E9C6-CC924318D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20642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F24A49-94AA-4204-B9B7-9DB3167E1EF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to ML (CO1)</a:t>
            </a:r>
          </a:p>
        </p:txBody>
      </p:sp>
      <p:sp>
        <p:nvSpPr>
          <p:cNvPr id="9" name="Content Placeholder 8"/>
          <p:cNvSpPr>
            <a:spLocks noGrp="1"/>
          </p:cNvSpPr>
          <p:nvPr>
            <p:ph idx="1"/>
          </p:nvPr>
        </p:nvSpPr>
        <p:spPr>
          <a:xfrm>
            <a:off x="685800" y="914401"/>
            <a:ext cx="8229600" cy="4873119"/>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IN" sz="2000" b="1"/>
              <a:t>What is Machine Learning</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928C7236-2E9B-43C5-95E9-B696130A0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0" y="1922052"/>
            <a:ext cx="6536398" cy="4021547"/>
          </a:xfrm>
          <a:prstGeom prst="rect">
            <a:avLst/>
          </a:prstGeom>
        </p:spPr>
      </p:pic>
      <p:sp>
        <p:nvSpPr>
          <p:cNvPr id="2" name="Footer Placeholder 1">
            <a:extLst>
              <a:ext uri="{FF2B5EF4-FFF2-40B4-BE49-F238E27FC236}">
                <a16:creationId xmlns:a16="http://schemas.microsoft.com/office/drawing/2014/main" id="{E4B38F4F-D70F-4DE3-FF28-1BDD18BE4164}"/>
              </a:ext>
            </a:extLst>
          </p:cNvPr>
          <p:cNvSpPr>
            <a:spLocks noGrp="1"/>
          </p:cNvSpPr>
          <p:nvPr>
            <p:ph type="ftr" sz="quarter" idx="11"/>
          </p:nvPr>
        </p:nvSpPr>
        <p:spPr>
          <a:xfrm>
            <a:off x="1336040" y="6489357"/>
            <a:ext cx="704596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01127041-D493-D0FC-3CEC-6226ECCE0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38218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DB2FB2E-4565-4500-9E77-190A51BEDA5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C1C6B795-A9CF-4611-A647-BC656C941A06}"/>
              </a:ext>
            </a:extLst>
          </p:cNvPr>
          <p:cNvPicPr>
            <a:picLocks noChangeAspect="1"/>
          </p:cNvPicPr>
          <p:nvPr/>
        </p:nvPicPr>
        <p:blipFill>
          <a:blip r:embed="rId2"/>
          <a:stretch>
            <a:fillRect/>
          </a:stretch>
        </p:blipFill>
        <p:spPr>
          <a:xfrm>
            <a:off x="504796" y="1070480"/>
            <a:ext cx="8134408" cy="4772894"/>
          </a:xfrm>
          <a:prstGeom prst="rect">
            <a:avLst/>
          </a:prstGeom>
        </p:spPr>
      </p:pic>
      <p:sp>
        <p:nvSpPr>
          <p:cNvPr id="2" name="Footer Placeholder 1">
            <a:extLst>
              <a:ext uri="{FF2B5EF4-FFF2-40B4-BE49-F238E27FC236}">
                <a16:creationId xmlns:a16="http://schemas.microsoft.com/office/drawing/2014/main" id="{52A3C617-8B58-2553-18A9-4CF3F68E9341}"/>
              </a:ext>
            </a:extLst>
          </p:cNvPr>
          <p:cNvSpPr>
            <a:spLocks noGrp="1"/>
          </p:cNvSpPr>
          <p:nvPr>
            <p:ph type="ftr" sz="quarter" idx="11"/>
          </p:nvPr>
        </p:nvSpPr>
        <p:spPr>
          <a:xfrm>
            <a:off x="1371600" y="6492874"/>
            <a:ext cx="6858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8E9112A-E271-5C81-502E-E97669C24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50581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898F04-90B5-4C61-A621-B93B09BBB48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11" name="Picture 10">
            <a:extLst>
              <a:ext uri="{FF2B5EF4-FFF2-40B4-BE49-F238E27FC236}">
                <a16:creationId xmlns:a16="http://schemas.microsoft.com/office/drawing/2014/main" id="{6F53D873-0FC1-4772-848F-DA88E0C580BD}"/>
              </a:ext>
            </a:extLst>
          </p:cNvPr>
          <p:cNvPicPr>
            <a:picLocks noChangeAspect="1"/>
          </p:cNvPicPr>
          <p:nvPr/>
        </p:nvPicPr>
        <p:blipFill>
          <a:blip r:embed="rId3"/>
          <a:stretch>
            <a:fillRect/>
          </a:stretch>
        </p:blipFill>
        <p:spPr>
          <a:xfrm>
            <a:off x="1574157" y="1218235"/>
            <a:ext cx="5995686" cy="4421529"/>
          </a:xfrm>
          <a:prstGeom prst="rect">
            <a:avLst/>
          </a:prstGeom>
        </p:spPr>
      </p:pic>
      <p:sp>
        <p:nvSpPr>
          <p:cNvPr id="2" name="Footer Placeholder 1">
            <a:extLst>
              <a:ext uri="{FF2B5EF4-FFF2-40B4-BE49-F238E27FC236}">
                <a16:creationId xmlns:a16="http://schemas.microsoft.com/office/drawing/2014/main" id="{B57F899C-4D6A-0555-6C68-30B3FBA15DF6}"/>
              </a:ext>
            </a:extLst>
          </p:cNvPr>
          <p:cNvSpPr>
            <a:spLocks noGrp="1"/>
          </p:cNvSpPr>
          <p:nvPr>
            <p:ph type="ftr" sz="quarter" idx="11"/>
          </p:nvPr>
        </p:nvSpPr>
        <p:spPr>
          <a:xfrm>
            <a:off x="1447800" y="6485840"/>
            <a:ext cx="6858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0559E01B-D9CF-D2B7-2394-9EE8948B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54255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31B24A-D540-4D67-B479-405CA2B2483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8A5DBB03-1A23-4A99-9688-621134A8F05A}"/>
              </a:ext>
            </a:extLst>
          </p:cNvPr>
          <p:cNvPicPr>
            <a:picLocks noChangeAspect="1"/>
          </p:cNvPicPr>
          <p:nvPr/>
        </p:nvPicPr>
        <p:blipFill>
          <a:blip r:embed="rId3"/>
          <a:stretch>
            <a:fillRect/>
          </a:stretch>
        </p:blipFill>
        <p:spPr>
          <a:xfrm>
            <a:off x="1689904" y="1429473"/>
            <a:ext cx="5764192" cy="3999053"/>
          </a:xfrm>
          <a:prstGeom prst="rect">
            <a:avLst/>
          </a:prstGeom>
        </p:spPr>
      </p:pic>
      <p:sp>
        <p:nvSpPr>
          <p:cNvPr id="2" name="Footer Placeholder 1">
            <a:extLst>
              <a:ext uri="{FF2B5EF4-FFF2-40B4-BE49-F238E27FC236}">
                <a16:creationId xmlns:a16="http://schemas.microsoft.com/office/drawing/2014/main" id="{6BB5906A-5176-B823-7F6E-AA0523F743B0}"/>
              </a:ext>
            </a:extLst>
          </p:cNvPr>
          <p:cNvSpPr>
            <a:spLocks noGrp="1"/>
          </p:cNvSpPr>
          <p:nvPr>
            <p:ph type="ftr" sz="quarter" idx="11"/>
          </p:nvPr>
        </p:nvSpPr>
        <p:spPr>
          <a:xfrm>
            <a:off x="1371600" y="6492875"/>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E40349F1-EF9C-550E-CFD3-789EBC48C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230158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ECC481E-D471-4974-A34C-55915A2FD71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AB082E52-6A03-4C78-9746-280EED48D33C}"/>
              </a:ext>
            </a:extLst>
          </p:cNvPr>
          <p:cNvPicPr>
            <a:picLocks noChangeAspect="1"/>
          </p:cNvPicPr>
          <p:nvPr/>
        </p:nvPicPr>
        <p:blipFill>
          <a:blip r:embed="rId3"/>
          <a:stretch>
            <a:fillRect/>
          </a:stretch>
        </p:blipFill>
        <p:spPr>
          <a:xfrm>
            <a:off x="1493134" y="1247172"/>
            <a:ext cx="6157732" cy="4363656"/>
          </a:xfrm>
          <a:prstGeom prst="rect">
            <a:avLst/>
          </a:prstGeom>
        </p:spPr>
      </p:pic>
      <p:pic>
        <p:nvPicPr>
          <p:cNvPr id="9" name="Picture 8">
            <a:extLst>
              <a:ext uri="{FF2B5EF4-FFF2-40B4-BE49-F238E27FC236}">
                <a16:creationId xmlns:a16="http://schemas.microsoft.com/office/drawing/2014/main" id="{691E019D-9FE6-46B1-BBA0-0E8E72EA5D24}"/>
              </a:ext>
            </a:extLst>
          </p:cNvPr>
          <p:cNvPicPr>
            <a:picLocks noChangeAspect="1"/>
          </p:cNvPicPr>
          <p:nvPr/>
        </p:nvPicPr>
        <p:blipFill>
          <a:blip r:embed="rId4"/>
          <a:stretch>
            <a:fillRect/>
          </a:stretch>
        </p:blipFill>
        <p:spPr>
          <a:xfrm>
            <a:off x="1086091" y="5965703"/>
            <a:ext cx="1504709" cy="162046"/>
          </a:xfrm>
          <a:prstGeom prst="rect">
            <a:avLst/>
          </a:prstGeom>
        </p:spPr>
      </p:pic>
      <p:sp>
        <p:nvSpPr>
          <p:cNvPr id="2" name="Footer Placeholder 1">
            <a:extLst>
              <a:ext uri="{FF2B5EF4-FFF2-40B4-BE49-F238E27FC236}">
                <a16:creationId xmlns:a16="http://schemas.microsoft.com/office/drawing/2014/main" id="{FE5F95E6-20B8-FAC4-9701-7807E2C5CFD8}"/>
              </a:ext>
            </a:extLst>
          </p:cNvPr>
          <p:cNvSpPr>
            <a:spLocks noGrp="1"/>
          </p:cNvSpPr>
          <p:nvPr>
            <p:ph type="ftr" sz="quarter" idx="11"/>
          </p:nvPr>
        </p:nvSpPr>
        <p:spPr>
          <a:xfrm>
            <a:off x="1371600" y="6473041"/>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A60B5CD0-E248-FB4B-BCF1-94ADB67BF0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29581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738AA0-4691-4656-909A-119993E8727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28752C7-9B8B-4CC3-9796-63D02285BB94}"/>
              </a:ext>
            </a:extLst>
          </p:cNvPr>
          <p:cNvPicPr>
            <a:picLocks noChangeAspect="1"/>
          </p:cNvPicPr>
          <p:nvPr/>
        </p:nvPicPr>
        <p:blipFill>
          <a:blip r:embed="rId3"/>
          <a:stretch>
            <a:fillRect/>
          </a:stretch>
        </p:blipFill>
        <p:spPr>
          <a:xfrm>
            <a:off x="1192192" y="1049275"/>
            <a:ext cx="6759615" cy="4943599"/>
          </a:xfrm>
          <a:prstGeom prst="rect">
            <a:avLst/>
          </a:prstGeom>
        </p:spPr>
      </p:pic>
      <p:sp>
        <p:nvSpPr>
          <p:cNvPr id="2" name="Footer Placeholder 1">
            <a:extLst>
              <a:ext uri="{FF2B5EF4-FFF2-40B4-BE49-F238E27FC236}">
                <a16:creationId xmlns:a16="http://schemas.microsoft.com/office/drawing/2014/main" id="{6466F5D0-E11B-CC95-2422-C40FD2A8D085}"/>
              </a:ext>
            </a:extLst>
          </p:cNvPr>
          <p:cNvSpPr>
            <a:spLocks noGrp="1"/>
          </p:cNvSpPr>
          <p:nvPr>
            <p:ph type="ftr" sz="quarter" idx="11"/>
          </p:nvPr>
        </p:nvSpPr>
        <p:spPr>
          <a:xfrm>
            <a:off x="1371600" y="6444906"/>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21EF18C9-8E46-EEFA-C2E7-7CEB12A3D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831115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709449-8670-474B-9202-80A1FBB1990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17A672B7-BF50-4C92-A890-78771D541EF8}"/>
              </a:ext>
            </a:extLst>
          </p:cNvPr>
          <p:cNvPicPr>
            <a:picLocks noChangeAspect="1"/>
          </p:cNvPicPr>
          <p:nvPr/>
        </p:nvPicPr>
        <p:blipFill>
          <a:blip r:embed="rId3"/>
          <a:stretch>
            <a:fillRect/>
          </a:stretch>
        </p:blipFill>
        <p:spPr>
          <a:xfrm>
            <a:off x="1143000" y="1137756"/>
            <a:ext cx="6988215" cy="4817436"/>
          </a:xfrm>
          <a:prstGeom prst="rect">
            <a:avLst/>
          </a:prstGeom>
        </p:spPr>
      </p:pic>
      <p:sp>
        <p:nvSpPr>
          <p:cNvPr id="2" name="Footer Placeholder 1">
            <a:extLst>
              <a:ext uri="{FF2B5EF4-FFF2-40B4-BE49-F238E27FC236}">
                <a16:creationId xmlns:a16="http://schemas.microsoft.com/office/drawing/2014/main" id="{75F3CDB2-0B06-8515-C799-233C6FA3C29C}"/>
              </a:ext>
            </a:extLst>
          </p:cNvPr>
          <p:cNvSpPr>
            <a:spLocks noGrp="1"/>
          </p:cNvSpPr>
          <p:nvPr>
            <p:ph type="ftr" sz="quarter" idx="11"/>
          </p:nvPr>
        </p:nvSpPr>
        <p:spPr>
          <a:xfrm>
            <a:off x="1371599" y="6395910"/>
            <a:ext cx="6988215"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21999700-43D3-666C-14BE-02B7103FC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31167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2C317B-1683-4DDA-86F7-E5D11DE7BE2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E85BC975-0B0E-4343-BD79-3F93AC6C375D}"/>
              </a:ext>
            </a:extLst>
          </p:cNvPr>
          <p:cNvPicPr>
            <a:picLocks noChangeAspect="1"/>
          </p:cNvPicPr>
          <p:nvPr/>
        </p:nvPicPr>
        <p:blipFill>
          <a:blip r:embed="rId3"/>
          <a:stretch>
            <a:fillRect/>
          </a:stretch>
        </p:blipFill>
        <p:spPr>
          <a:xfrm>
            <a:off x="1666754" y="1458410"/>
            <a:ext cx="5810491" cy="3941180"/>
          </a:xfrm>
          <a:prstGeom prst="rect">
            <a:avLst/>
          </a:prstGeom>
        </p:spPr>
      </p:pic>
      <p:sp>
        <p:nvSpPr>
          <p:cNvPr id="2" name="Footer Placeholder 1">
            <a:extLst>
              <a:ext uri="{FF2B5EF4-FFF2-40B4-BE49-F238E27FC236}">
                <a16:creationId xmlns:a16="http://schemas.microsoft.com/office/drawing/2014/main" id="{205B0CFF-B07B-42A4-4165-21AE2FAB59A5}"/>
              </a:ext>
            </a:extLst>
          </p:cNvPr>
          <p:cNvSpPr>
            <a:spLocks noGrp="1"/>
          </p:cNvSpPr>
          <p:nvPr>
            <p:ph type="ftr" sz="quarter" idx="11"/>
          </p:nvPr>
        </p:nvSpPr>
        <p:spPr>
          <a:xfrm>
            <a:off x="1371600" y="6409104"/>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222C95BB-AE51-F65D-7D09-7BEC3E202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07928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D7A641-59D2-4247-9FAB-03658C4A221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87187651-4177-471A-96C3-1569B8D263EA}"/>
              </a:ext>
            </a:extLst>
          </p:cNvPr>
          <p:cNvPicPr>
            <a:picLocks noChangeAspect="1"/>
          </p:cNvPicPr>
          <p:nvPr/>
        </p:nvPicPr>
        <p:blipFill>
          <a:blip r:embed="rId3"/>
          <a:stretch>
            <a:fillRect/>
          </a:stretch>
        </p:blipFill>
        <p:spPr>
          <a:xfrm>
            <a:off x="1539433" y="1250066"/>
            <a:ext cx="6065134" cy="4357868"/>
          </a:xfrm>
          <a:prstGeom prst="rect">
            <a:avLst/>
          </a:prstGeom>
        </p:spPr>
      </p:pic>
      <p:sp>
        <p:nvSpPr>
          <p:cNvPr id="2" name="Footer Placeholder 1">
            <a:extLst>
              <a:ext uri="{FF2B5EF4-FFF2-40B4-BE49-F238E27FC236}">
                <a16:creationId xmlns:a16="http://schemas.microsoft.com/office/drawing/2014/main" id="{49657C89-DE7B-CA65-30F4-7406F01BD538}"/>
              </a:ext>
            </a:extLst>
          </p:cNvPr>
          <p:cNvSpPr>
            <a:spLocks noGrp="1"/>
          </p:cNvSpPr>
          <p:nvPr>
            <p:ph type="ftr" sz="quarter" idx="11"/>
          </p:nvPr>
        </p:nvSpPr>
        <p:spPr>
          <a:xfrm>
            <a:off x="1371600" y="6356349"/>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7887792-F567-C765-F06E-3CBD6CDE2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8969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A6667BE4-1910-4EED-AB4B-6F45C53DA491}" type="datetime1">
              <a:rPr lang="en-US" smtClean="0"/>
              <a:t>2/14/2024</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dirty="0"/>
              <a:t> Dr. Roop Singh      ACSML0601     Machine Learning     Unit 1</a:t>
            </a:r>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5</a:t>
            </a:fld>
            <a:endParaRPr lang="en-US"/>
          </a:p>
        </p:txBody>
      </p:sp>
      <p:sp>
        <p:nvSpPr>
          <p:cNvPr id="7" name="Title 1"/>
          <p:cNvSpPr txBox="1">
            <a:spLocks/>
          </p:cNvSpPr>
          <p:nvPr/>
        </p:nvSpPr>
        <p:spPr>
          <a:xfrm>
            <a:off x="1524000" y="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a:ln>
                  <a:noFill/>
                </a:ln>
                <a:solidFill>
                  <a:schemeClr val="dk1"/>
                </a:solidFill>
                <a:effectLst/>
                <a:uLnTx/>
                <a:uFillTx/>
                <a:latin typeface="+mn-lt"/>
                <a:ea typeface="+mn-ea"/>
                <a:cs typeface="+mn-cs"/>
              </a:rPr>
              <a:t>Text Books</a:t>
            </a:r>
          </a:p>
        </p:txBody>
      </p:sp>
      <p:graphicFrame>
        <p:nvGraphicFramePr>
          <p:cNvPr id="2" name="Table 1">
            <a:extLst>
              <a:ext uri="{FF2B5EF4-FFF2-40B4-BE49-F238E27FC236}">
                <a16:creationId xmlns:a16="http://schemas.microsoft.com/office/drawing/2014/main" id="{21DE8DC8-51BB-6959-0FBB-5CC47FF3F45A}"/>
              </a:ext>
            </a:extLst>
          </p:cNvPr>
          <p:cNvGraphicFramePr>
            <a:graphicFrameLocks noGrp="1"/>
          </p:cNvGraphicFramePr>
          <p:nvPr>
            <p:extLst>
              <p:ext uri="{D42A27DB-BD31-4B8C-83A1-F6EECF244321}">
                <p14:modId xmlns:p14="http://schemas.microsoft.com/office/powerpoint/2010/main" val="816643431"/>
              </p:ext>
            </p:extLst>
          </p:nvPr>
        </p:nvGraphicFramePr>
        <p:xfrm>
          <a:off x="609600" y="1066800"/>
          <a:ext cx="8229600" cy="4953000"/>
        </p:xfrm>
        <a:graphic>
          <a:graphicData uri="http://schemas.openxmlformats.org/drawingml/2006/table">
            <a:tbl>
              <a:tblPr firstRow="1" firstCol="1" bandRow="1">
                <a:tableStyleId>{5C22544A-7EE6-4342-B048-85BDC9FD1C3A}</a:tableStyleId>
              </a:tblPr>
              <a:tblGrid>
                <a:gridCol w="8229600">
                  <a:extLst>
                    <a:ext uri="{9D8B030D-6E8A-4147-A177-3AD203B41FA5}">
                      <a16:colId xmlns:a16="http://schemas.microsoft.com/office/drawing/2014/main" val="1917722758"/>
                    </a:ext>
                  </a:extLst>
                </a:gridCol>
              </a:tblGrid>
              <a:tr h="353315">
                <a:tc>
                  <a:txBody>
                    <a:bodyPr/>
                    <a:lstStyle/>
                    <a:p>
                      <a:pPr algn="l">
                        <a:lnSpc>
                          <a:spcPct val="115000"/>
                        </a:lnSpc>
                        <a:spcAft>
                          <a:spcPts val="1000"/>
                        </a:spcAft>
                        <a:tabLst>
                          <a:tab pos="1533525" algn="l"/>
                        </a:tabLst>
                      </a:pPr>
                      <a:r>
                        <a:rPr lang="en-US" sz="1400">
                          <a:effectLst/>
                        </a:rPr>
                        <a:t>Text books: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extLst>
                  <a:ext uri="{0D108BD9-81ED-4DB2-BD59-A6C34878D82A}">
                    <a16:rowId xmlns:a16="http://schemas.microsoft.com/office/drawing/2014/main" val="2230905996"/>
                  </a:ext>
                </a:extLst>
              </a:tr>
              <a:tr h="624638">
                <a:tc>
                  <a:txBody>
                    <a:bodyPr/>
                    <a:lstStyle/>
                    <a:p>
                      <a:pPr marL="342900" lvl="0" indent="-342900" algn="just">
                        <a:lnSpc>
                          <a:spcPct val="115000"/>
                        </a:lnSpc>
                        <a:buFont typeface="+mj-lt"/>
                        <a:buAutoNum type="arabicParenR"/>
                      </a:pPr>
                      <a:r>
                        <a:rPr lang="en-US" sz="1200">
                          <a:effectLst/>
                        </a:rPr>
                        <a:t>Marco Gori , Machine Learning: A Constraint-Based Approach, Morgan </a:t>
                      </a:r>
                      <a:endParaRPr lang="en-IN" sz="1100">
                        <a:effectLst/>
                      </a:endParaRPr>
                    </a:p>
                    <a:p>
                      <a:pPr marL="318770" algn="just">
                        <a:lnSpc>
                          <a:spcPct val="115000"/>
                        </a:lnSpc>
                        <a:spcAft>
                          <a:spcPts val="1000"/>
                        </a:spcAft>
                      </a:pPr>
                      <a:r>
                        <a:rPr lang="en-US" sz="1200">
                          <a:effectLst/>
                        </a:rPr>
                        <a:t>Kaufmann. 2017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8820270"/>
                  </a:ext>
                </a:extLst>
              </a:tr>
              <a:tr h="302896">
                <a:tc>
                  <a:txBody>
                    <a:bodyPr/>
                    <a:lstStyle/>
                    <a:p>
                      <a:pPr marL="342900" lvl="0" indent="-342900" algn="just">
                        <a:lnSpc>
                          <a:spcPct val="115000"/>
                        </a:lnSpc>
                        <a:spcAft>
                          <a:spcPts val="1000"/>
                        </a:spcAft>
                        <a:buFont typeface="+mj-lt"/>
                        <a:buAutoNum type="arabicParenR"/>
                      </a:pPr>
                      <a:r>
                        <a:rPr lang="en-US" sz="1200" err="1">
                          <a:effectLst/>
                        </a:rPr>
                        <a:t>Ethem</a:t>
                      </a:r>
                      <a:r>
                        <a:rPr lang="en-US" sz="1200">
                          <a:effectLst/>
                        </a:rPr>
                        <a:t> </a:t>
                      </a:r>
                      <a:r>
                        <a:rPr lang="en-US" sz="1200" err="1">
                          <a:effectLst/>
                        </a:rPr>
                        <a:t>Alpaydin</a:t>
                      </a:r>
                      <a:r>
                        <a:rPr lang="en-US" sz="1200">
                          <a:effectLst/>
                        </a:rPr>
                        <a:t>, Machine Learning: The New AI, MIT Press-2016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2170824"/>
                  </a:ext>
                </a:extLst>
              </a:tr>
              <a:tr h="624638">
                <a:tc>
                  <a:txBody>
                    <a:bodyPr/>
                    <a:lstStyle/>
                    <a:p>
                      <a:pPr marL="342900" lvl="0" indent="-342900" algn="just">
                        <a:lnSpc>
                          <a:spcPct val="115000"/>
                        </a:lnSpc>
                        <a:spcAft>
                          <a:spcPts val="1000"/>
                        </a:spcAft>
                        <a:buFont typeface="+mj-lt"/>
                        <a:buAutoNum type="arabicParenR"/>
                      </a:pPr>
                      <a:r>
                        <a:rPr lang="en-US" sz="1200">
                          <a:effectLst/>
                        </a:rPr>
                        <a:t>Bishop, Christopher. Neural Networks for Pattern Recognition. New York, NY: Oxford University Press, 1995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8319879"/>
                  </a:ext>
                </a:extLst>
              </a:tr>
              <a:tr h="302896">
                <a:tc>
                  <a:txBody>
                    <a:bodyPr/>
                    <a:lstStyle/>
                    <a:p>
                      <a:pPr marL="342900" lvl="0" indent="-342900" algn="just">
                        <a:lnSpc>
                          <a:spcPct val="115000"/>
                        </a:lnSpc>
                        <a:spcAft>
                          <a:spcPts val="1000"/>
                        </a:spcAft>
                        <a:buFont typeface="+mj-lt"/>
                        <a:buAutoNum type="arabicParenR"/>
                      </a:pPr>
                      <a:r>
                        <a:rPr lang="en-US" sz="1200">
                          <a:effectLst/>
                        </a:rPr>
                        <a:t>Tom M. Mitchell, “Machine Learning”, McGraw-Hill, 2010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4225185"/>
                  </a:ext>
                </a:extLst>
              </a:tr>
              <a:tr h="353315">
                <a:tc>
                  <a:txBody>
                    <a:bodyPr/>
                    <a:lstStyle/>
                    <a:p>
                      <a:pPr algn="just">
                        <a:lnSpc>
                          <a:spcPct val="115000"/>
                        </a:lnSpc>
                        <a:spcAft>
                          <a:spcPts val="1000"/>
                        </a:spcAft>
                        <a:tabLst>
                          <a:tab pos="1533525" algn="l"/>
                        </a:tabLst>
                      </a:pPr>
                      <a:r>
                        <a:rPr lang="en-US" sz="1400">
                          <a:effectLst/>
                        </a:rPr>
                        <a:t>Reference Books: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extLst>
                  <a:ext uri="{0D108BD9-81ED-4DB2-BD59-A6C34878D82A}">
                    <a16:rowId xmlns:a16="http://schemas.microsoft.com/office/drawing/2014/main" val="3499582891"/>
                  </a:ext>
                </a:extLst>
              </a:tr>
              <a:tr h="572568">
                <a:tc>
                  <a:txBody>
                    <a:bodyPr/>
                    <a:lstStyle/>
                    <a:p>
                      <a:pPr marL="342900" lvl="0" indent="-342900" algn="l">
                        <a:lnSpc>
                          <a:spcPct val="115000"/>
                        </a:lnSpc>
                        <a:buSzPts val="1200"/>
                        <a:buFont typeface="+mj-lt"/>
                        <a:buAutoNum type="arabicParenR"/>
                        <a:tabLst>
                          <a:tab pos="318770" algn="l"/>
                        </a:tabLst>
                      </a:pPr>
                      <a:r>
                        <a:rPr lang="en-US" sz="1100">
                          <a:effectLst/>
                        </a:rPr>
                        <a:t>Ryszard, S., Michalski, J. G. Carbonell and Tom M. Mitchell, Machine Learning: An Artificial Intelligence Approach, Volume 1, Elsevier. 2014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70848715"/>
                  </a:ext>
                </a:extLst>
              </a:tr>
              <a:tr h="572568">
                <a:tc>
                  <a:txBody>
                    <a:bodyPr/>
                    <a:lstStyle/>
                    <a:p>
                      <a:pPr marL="342900" lvl="0" indent="-342900" algn="l">
                        <a:lnSpc>
                          <a:spcPct val="115000"/>
                        </a:lnSpc>
                        <a:buSzPts val="1200"/>
                        <a:buFont typeface="+mj-lt"/>
                        <a:buAutoNum type="arabicParenR"/>
                        <a:tabLst>
                          <a:tab pos="318770" algn="l"/>
                        </a:tabLst>
                      </a:pPr>
                      <a:r>
                        <a:rPr lang="en-US" sz="1100">
                          <a:effectLst/>
                        </a:rPr>
                        <a:t>Stephen Marsland, Taylor &amp; Francis 2009. Machine Learning: An Algorithmic Perspective.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45324262"/>
                  </a:ext>
                </a:extLst>
              </a:tr>
              <a:tr h="572568">
                <a:tc>
                  <a:txBody>
                    <a:bodyPr/>
                    <a:lstStyle/>
                    <a:p>
                      <a:pPr marL="342900" lvl="0" indent="-342900" algn="l">
                        <a:lnSpc>
                          <a:spcPct val="115000"/>
                        </a:lnSpc>
                        <a:buSzPts val="1200"/>
                        <a:buFont typeface="+mj-lt"/>
                        <a:buAutoNum type="arabicParenR"/>
                        <a:tabLst>
                          <a:tab pos="318770" algn="l"/>
                        </a:tabLst>
                      </a:pPr>
                      <a:r>
                        <a:rPr lang="en-US" sz="1100">
                          <a:effectLst/>
                        </a:rPr>
                        <a:t>Ethem Alpaydin, (2004) “Introduction to Machine Learning (Adaptive Computation and Machine Learning)”, The MIT Press.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67517224"/>
                  </a:ext>
                </a:extLst>
              </a:tr>
              <a:tr h="673598">
                <a:tc>
                  <a:txBody>
                    <a:bodyPr/>
                    <a:lstStyle/>
                    <a:p>
                      <a:pPr marL="342900" lvl="0" indent="-342900" algn="l">
                        <a:lnSpc>
                          <a:spcPts val="1800"/>
                        </a:lnSpc>
                        <a:spcBef>
                          <a:spcPts val="2400"/>
                        </a:spcBef>
                        <a:buSzPts val="1200"/>
                        <a:buFont typeface="+mj-lt"/>
                        <a:buAutoNum type="arabicParenR"/>
                        <a:tabLst>
                          <a:tab pos="318770" algn="l"/>
                        </a:tabLst>
                      </a:pPr>
                      <a:r>
                        <a:rPr lang="en-US" sz="1200" kern="0">
                          <a:effectLst/>
                        </a:rPr>
                        <a:t>Fundamentals of Machine Learning for Predictive Data </a:t>
                      </a:r>
                      <a:r>
                        <a:rPr lang="en-US" sz="1200" kern="0" err="1">
                          <a:effectLst/>
                        </a:rPr>
                        <a:t>Anayltics</a:t>
                      </a:r>
                      <a:r>
                        <a:rPr lang="en-US" sz="1200" kern="0">
                          <a:effectLst/>
                        </a:rPr>
                        <a:t>: Algorithms, Worked Examples, and Case Studies 1st Edition by </a:t>
                      </a:r>
                      <a:r>
                        <a:rPr lang="en-US" sz="1200" u="sng" kern="0">
                          <a:effectLst/>
                          <a:hlinkClick r:id="rId3"/>
                        </a:rPr>
                        <a:t>John D. Kelleher</a:t>
                      </a:r>
                      <a:r>
                        <a:rPr lang="en-US" sz="1200" kern="0">
                          <a:effectLst/>
                        </a:rPr>
                        <a:t> </a:t>
                      </a:r>
                      <a:endParaRPr lang="en-IN" sz="1100" b="1" kern="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8486322"/>
                  </a:ext>
                </a:extLst>
              </a:tr>
            </a:tbl>
          </a:graphicData>
        </a:graphic>
      </p:graphicFrame>
      <p:pic>
        <p:nvPicPr>
          <p:cNvPr id="3" name="Picture 2">
            <a:extLst>
              <a:ext uri="{FF2B5EF4-FFF2-40B4-BE49-F238E27FC236}">
                <a16:creationId xmlns:a16="http://schemas.microsoft.com/office/drawing/2014/main" id="{1FDE69D9-B2C7-5BA7-26F1-F7D201E3D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41102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515676-96DB-4A0E-8CF3-45BBAD91F6B5}"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92FCD0E-4A90-4574-B918-AA3BF907DDA5}"/>
              </a:ext>
            </a:extLst>
          </p:cNvPr>
          <p:cNvPicPr>
            <a:picLocks noChangeAspect="1"/>
          </p:cNvPicPr>
          <p:nvPr/>
        </p:nvPicPr>
        <p:blipFill>
          <a:blip r:embed="rId3"/>
          <a:stretch>
            <a:fillRect/>
          </a:stretch>
        </p:blipFill>
        <p:spPr>
          <a:xfrm>
            <a:off x="1211580" y="721360"/>
            <a:ext cx="6720840" cy="5494358"/>
          </a:xfrm>
          <a:prstGeom prst="rect">
            <a:avLst/>
          </a:prstGeom>
        </p:spPr>
      </p:pic>
      <p:sp>
        <p:nvSpPr>
          <p:cNvPr id="2" name="Footer Placeholder 1">
            <a:extLst>
              <a:ext uri="{FF2B5EF4-FFF2-40B4-BE49-F238E27FC236}">
                <a16:creationId xmlns:a16="http://schemas.microsoft.com/office/drawing/2014/main" id="{91D4CD80-447D-F1D1-5C71-7DFA2E8D7E82}"/>
              </a:ext>
            </a:extLst>
          </p:cNvPr>
          <p:cNvSpPr>
            <a:spLocks noGrp="1"/>
          </p:cNvSpPr>
          <p:nvPr>
            <p:ph type="ftr" sz="quarter" idx="11"/>
          </p:nvPr>
        </p:nvSpPr>
        <p:spPr>
          <a:xfrm>
            <a:off x="1371600" y="6490968"/>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EAE9BF67-8BA5-3982-BA40-952416222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65780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CB909F-4E7F-404E-A3CE-23BBF7888C8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31F872D3-CB79-4E4A-9D44-932164EA6C14}"/>
              </a:ext>
            </a:extLst>
          </p:cNvPr>
          <p:cNvPicPr>
            <a:picLocks noChangeAspect="1"/>
          </p:cNvPicPr>
          <p:nvPr/>
        </p:nvPicPr>
        <p:blipFill>
          <a:blip r:embed="rId2"/>
          <a:stretch>
            <a:fillRect/>
          </a:stretch>
        </p:blipFill>
        <p:spPr>
          <a:xfrm>
            <a:off x="1655179" y="1516283"/>
            <a:ext cx="5833641" cy="3825433"/>
          </a:xfrm>
          <a:prstGeom prst="rect">
            <a:avLst/>
          </a:prstGeom>
        </p:spPr>
      </p:pic>
      <p:sp>
        <p:nvSpPr>
          <p:cNvPr id="2" name="Footer Placeholder 1">
            <a:extLst>
              <a:ext uri="{FF2B5EF4-FFF2-40B4-BE49-F238E27FC236}">
                <a16:creationId xmlns:a16="http://schemas.microsoft.com/office/drawing/2014/main" id="{140C251D-AD62-7341-F201-A0B24BD50855}"/>
              </a:ext>
            </a:extLst>
          </p:cNvPr>
          <p:cNvSpPr>
            <a:spLocks noGrp="1"/>
          </p:cNvSpPr>
          <p:nvPr>
            <p:ph type="ftr" sz="quarter" idx="11"/>
          </p:nvPr>
        </p:nvSpPr>
        <p:spPr>
          <a:xfrm>
            <a:off x="1371600" y="6366900"/>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A9019AE9-335B-9930-463A-63C0819A9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21967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CA2F74-4F09-4058-86AA-AD6F321B573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B8DFC887-7CAD-4D65-864D-4FB784C375E3}"/>
              </a:ext>
            </a:extLst>
          </p:cNvPr>
          <p:cNvPicPr>
            <a:picLocks noChangeAspect="1"/>
          </p:cNvPicPr>
          <p:nvPr/>
        </p:nvPicPr>
        <p:blipFill>
          <a:blip r:embed="rId2"/>
          <a:stretch>
            <a:fillRect/>
          </a:stretch>
        </p:blipFill>
        <p:spPr>
          <a:xfrm>
            <a:off x="1164702" y="973933"/>
            <a:ext cx="6814595" cy="5353363"/>
          </a:xfrm>
          <a:prstGeom prst="rect">
            <a:avLst/>
          </a:prstGeom>
        </p:spPr>
      </p:pic>
      <p:sp>
        <p:nvSpPr>
          <p:cNvPr id="2" name="Footer Placeholder 1">
            <a:extLst>
              <a:ext uri="{FF2B5EF4-FFF2-40B4-BE49-F238E27FC236}">
                <a16:creationId xmlns:a16="http://schemas.microsoft.com/office/drawing/2014/main" id="{8F545B38-7400-1C99-159C-ED8F39E4F2A8}"/>
              </a:ext>
            </a:extLst>
          </p:cNvPr>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78244FB-D2EA-D8B7-A908-8D36701D7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142106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B013AD-B8BD-445E-8C66-CF200D0E371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0E90A614-7AA9-408D-A4AE-D3E5F76CCC84}"/>
              </a:ext>
            </a:extLst>
          </p:cNvPr>
          <p:cNvPicPr>
            <a:picLocks noChangeAspect="1"/>
          </p:cNvPicPr>
          <p:nvPr/>
        </p:nvPicPr>
        <p:blipFill>
          <a:blip r:embed="rId2"/>
          <a:stretch>
            <a:fillRect/>
          </a:stretch>
        </p:blipFill>
        <p:spPr>
          <a:xfrm>
            <a:off x="904240" y="996292"/>
            <a:ext cx="7772400" cy="5278166"/>
          </a:xfrm>
          <a:prstGeom prst="rect">
            <a:avLst/>
          </a:prstGeom>
        </p:spPr>
      </p:pic>
      <p:sp>
        <p:nvSpPr>
          <p:cNvPr id="2" name="Footer Placeholder 1">
            <a:extLst>
              <a:ext uri="{FF2B5EF4-FFF2-40B4-BE49-F238E27FC236}">
                <a16:creationId xmlns:a16="http://schemas.microsoft.com/office/drawing/2014/main" id="{572E49A1-2869-D3F5-010E-E859FF4BA5F8}"/>
              </a:ext>
            </a:extLst>
          </p:cNvPr>
          <p:cNvSpPr>
            <a:spLocks noGrp="1"/>
          </p:cNvSpPr>
          <p:nvPr>
            <p:ph type="ftr" sz="quarter" idx="11"/>
          </p:nvPr>
        </p:nvSpPr>
        <p:spPr>
          <a:xfrm>
            <a:off x="1371600" y="6464067"/>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2558A417-0E03-8F30-9214-571DDCFC6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03383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E859C0-DF4C-4747-A3B9-5DB9E1A71CEA}"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74655EA3-2E2B-473A-9377-1087AFF2B540}"/>
              </a:ext>
            </a:extLst>
          </p:cNvPr>
          <p:cNvPicPr>
            <a:picLocks noChangeAspect="1"/>
          </p:cNvPicPr>
          <p:nvPr/>
        </p:nvPicPr>
        <p:blipFill>
          <a:blip r:embed="rId2"/>
          <a:stretch>
            <a:fillRect/>
          </a:stretch>
        </p:blipFill>
        <p:spPr>
          <a:xfrm>
            <a:off x="762000" y="751353"/>
            <a:ext cx="7924800" cy="5604995"/>
          </a:xfrm>
          <a:prstGeom prst="rect">
            <a:avLst/>
          </a:prstGeom>
        </p:spPr>
      </p:pic>
      <p:sp>
        <p:nvSpPr>
          <p:cNvPr id="2" name="Footer Placeholder 1">
            <a:extLst>
              <a:ext uri="{FF2B5EF4-FFF2-40B4-BE49-F238E27FC236}">
                <a16:creationId xmlns:a16="http://schemas.microsoft.com/office/drawing/2014/main" id="{D4566CE4-467A-05AA-30FF-46C1BCAB1922}"/>
              </a:ext>
            </a:extLst>
          </p:cNvPr>
          <p:cNvSpPr>
            <a:spLocks noGrp="1"/>
          </p:cNvSpPr>
          <p:nvPr>
            <p:ph type="ftr" sz="quarter" idx="11"/>
          </p:nvPr>
        </p:nvSpPr>
        <p:spPr>
          <a:xfrm>
            <a:off x="1219200" y="6437237"/>
            <a:ext cx="7239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0DB2B8F1-1C8F-358D-3E86-C6C61BBFE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60040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7CB35C-407C-43AB-AC2C-B90E0BD334B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358A478A-0219-41C6-BAB3-D6738B5D8182}"/>
              </a:ext>
            </a:extLst>
          </p:cNvPr>
          <p:cNvPicPr>
            <a:picLocks noChangeAspect="1"/>
          </p:cNvPicPr>
          <p:nvPr/>
        </p:nvPicPr>
        <p:blipFill>
          <a:blip r:embed="rId2"/>
          <a:stretch>
            <a:fillRect/>
          </a:stretch>
        </p:blipFill>
        <p:spPr>
          <a:xfrm>
            <a:off x="1371600" y="802123"/>
            <a:ext cx="6935165" cy="5143581"/>
          </a:xfrm>
          <a:prstGeom prst="rect">
            <a:avLst/>
          </a:prstGeom>
        </p:spPr>
      </p:pic>
      <p:sp>
        <p:nvSpPr>
          <p:cNvPr id="2" name="Footer Placeholder 1">
            <a:extLst>
              <a:ext uri="{FF2B5EF4-FFF2-40B4-BE49-F238E27FC236}">
                <a16:creationId xmlns:a16="http://schemas.microsoft.com/office/drawing/2014/main" id="{2D115C74-1B18-6CC5-35CB-047355F4A1C1}"/>
              </a:ext>
            </a:extLst>
          </p:cNvPr>
          <p:cNvSpPr>
            <a:spLocks noGrp="1"/>
          </p:cNvSpPr>
          <p:nvPr>
            <p:ph type="ftr" sz="quarter" idx="11"/>
          </p:nvPr>
        </p:nvSpPr>
        <p:spPr>
          <a:xfrm>
            <a:off x="1371599" y="6356350"/>
            <a:ext cx="6935165"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B5A864F-00CA-FE4A-5C2A-632F9C917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8923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CD6570-5090-4D23-98BC-6B654978A7D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41C978C2-98A0-40B0-A251-CB7C91478037}"/>
              </a:ext>
            </a:extLst>
          </p:cNvPr>
          <p:cNvPicPr>
            <a:picLocks noChangeAspect="1"/>
          </p:cNvPicPr>
          <p:nvPr/>
        </p:nvPicPr>
        <p:blipFill>
          <a:blip r:embed="rId2"/>
          <a:stretch>
            <a:fillRect/>
          </a:stretch>
        </p:blipFill>
        <p:spPr>
          <a:xfrm>
            <a:off x="1143000" y="834737"/>
            <a:ext cx="6932271" cy="5601275"/>
          </a:xfrm>
          <a:prstGeom prst="rect">
            <a:avLst/>
          </a:prstGeom>
        </p:spPr>
      </p:pic>
      <p:sp>
        <p:nvSpPr>
          <p:cNvPr id="2" name="Footer Placeholder 1">
            <a:extLst>
              <a:ext uri="{FF2B5EF4-FFF2-40B4-BE49-F238E27FC236}">
                <a16:creationId xmlns:a16="http://schemas.microsoft.com/office/drawing/2014/main" id="{95FDDB0C-66FC-8A64-A920-91B024C96C50}"/>
              </a:ext>
            </a:extLst>
          </p:cNvPr>
          <p:cNvSpPr>
            <a:spLocks noGrp="1"/>
          </p:cNvSpPr>
          <p:nvPr>
            <p:ph type="ftr" sz="quarter" idx="11"/>
          </p:nvPr>
        </p:nvSpPr>
        <p:spPr>
          <a:xfrm>
            <a:off x="1371600" y="6465320"/>
            <a:ext cx="693227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7795BE6-6727-D959-D707-E67394BE5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224248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DB1F64-5CBF-4CB1-965E-57F10E7926B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F21C933B-DB91-4149-95FE-5787760CA52D}"/>
              </a:ext>
            </a:extLst>
          </p:cNvPr>
          <p:cNvPicPr>
            <a:picLocks noChangeAspect="1"/>
          </p:cNvPicPr>
          <p:nvPr/>
        </p:nvPicPr>
        <p:blipFill>
          <a:blip r:embed="rId2"/>
          <a:stretch>
            <a:fillRect/>
          </a:stretch>
        </p:blipFill>
        <p:spPr>
          <a:xfrm>
            <a:off x="1371600" y="1133901"/>
            <a:ext cx="7186914" cy="4993848"/>
          </a:xfrm>
          <a:prstGeom prst="rect">
            <a:avLst/>
          </a:prstGeom>
        </p:spPr>
      </p:pic>
      <p:sp>
        <p:nvSpPr>
          <p:cNvPr id="2" name="Footer Placeholder 1">
            <a:extLst>
              <a:ext uri="{FF2B5EF4-FFF2-40B4-BE49-F238E27FC236}">
                <a16:creationId xmlns:a16="http://schemas.microsoft.com/office/drawing/2014/main" id="{C2CD1759-67C4-268D-FE67-65E35181AF70}"/>
              </a:ext>
            </a:extLst>
          </p:cNvPr>
          <p:cNvSpPr>
            <a:spLocks noGrp="1"/>
          </p:cNvSpPr>
          <p:nvPr>
            <p:ph type="ftr" sz="quarter" idx="11"/>
          </p:nvPr>
        </p:nvSpPr>
        <p:spPr>
          <a:xfrm>
            <a:off x="1371600" y="6460049"/>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EDE510EF-5913-C123-686A-238FC1416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83549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595DD0-9D92-4F14-84D3-37A958F3CEA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ADAD94FF-F7E9-45E0-A819-170517AC2CA3}"/>
              </a:ext>
            </a:extLst>
          </p:cNvPr>
          <p:cNvPicPr>
            <a:picLocks noChangeAspect="1"/>
          </p:cNvPicPr>
          <p:nvPr/>
        </p:nvPicPr>
        <p:blipFill>
          <a:blip r:embed="rId2"/>
          <a:stretch>
            <a:fillRect/>
          </a:stretch>
        </p:blipFill>
        <p:spPr>
          <a:xfrm>
            <a:off x="1219200" y="1019097"/>
            <a:ext cx="7011365" cy="5232555"/>
          </a:xfrm>
          <a:prstGeom prst="rect">
            <a:avLst/>
          </a:prstGeom>
        </p:spPr>
      </p:pic>
      <p:sp>
        <p:nvSpPr>
          <p:cNvPr id="2" name="Footer Placeholder 1">
            <a:extLst>
              <a:ext uri="{FF2B5EF4-FFF2-40B4-BE49-F238E27FC236}">
                <a16:creationId xmlns:a16="http://schemas.microsoft.com/office/drawing/2014/main" id="{61BDF67C-AAAC-4BC9-FB48-87F66A12FCA6}"/>
              </a:ext>
            </a:extLst>
          </p:cNvPr>
          <p:cNvSpPr>
            <a:spLocks noGrp="1"/>
          </p:cNvSpPr>
          <p:nvPr>
            <p:ph type="ftr" sz="quarter" idx="11"/>
          </p:nvPr>
        </p:nvSpPr>
        <p:spPr>
          <a:xfrm>
            <a:off x="1371599" y="6481423"/>
            <a:ext cx="7011365"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E865DCAE-D03C-04E5-B65E-D8654FCE8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842769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856CA6-216A-4C3D-8238-F2FA9ABB03AA}"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7F2CD5A4-01ED-4F2B-9919-F57E555A7967}"/>
              </a:ext>
            </a:extLst>
          </p:cNvPr>
          <p:cNvPicPr>
            <a:picLocks noChangeAspect="1"/>
          </p:cNvPicPr>
          <p:nvPr/>
        </p:nvPicPr>
        <p:blipFill>
          <a:blip r:embed="rId2"/>
          <a:stretch>
            <a:fillRect/>
          </a:stretch>
        </p:blipFill>
        <p:spPr>
          <a:xfrm>
            <a:off x="152400" y="994466"/>
            <a:ext cx="8839200" cy="5285683"/>
          </a:xfrm>
          <a:prstGeom prst="rect">
            <a:avLst/>
          </a:prstGeom>
        </p:spPr>
      </p:pic>
      <p:sp>
        <p:nvSpPr>
          <p:cNvPr id="2" name="Footer Placeholder 1">
            <a:extLst>
              <a:ext uri="{FF2B5EF4-FFF2-40B4-BE49-F238E27FC236}">
                <a16:creationId xmlns:a16="http://schemas.microsoft.com/office/drawing/2014/main" id="{5EE9F9E9-0A01-CEF7-8DD3-1C1A43304C02}"/>
              </a:ext>
            </a:extLst>
          </p:cNvPr>
          <p:cNvSpPr>
            <a:spLocks noGrp="1"/>
          </p:cNvSpPr>
          <p:nvPr>
            <p:ph type="ftr" sz="quarter" idx="11"/>
          </p:nvPr>
        </p:nvSpPr>
        <p:spPr>
          <a:xfrm>
            <a:off x="1371600" y="6406251"/>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DAC11C45-3CDA-6FBA-D184-8638052E8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90508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C78577-FED1-455F-A5CB-CD858206F414}" type="datetime1">
              <a:rPr lang="en-US" smtClean="0"/>
              <a:t>2/14/2024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a:t>Branch Wise Applications </a:t>
            </a:r>
            <a:endParaRPr kumimoji="0" lang="en-US" sz="2800" b="0" i="0" u="none" strike="noStrike" kern="1200" cap="none" spc="0" normalizeH="0" baseline="0" noProof="0">
              <a:ln>
                <a:noFill/>
              </a:ln>
              <a:solidFill>
                <a:schemeClr val="dk1"/>
              </a:solidFill>
              <a:effectLst/>
              <a:uLnTx/>
              <a:uFillTx/>
              <a:latin typeface="+mn-lt"/>
              <a:ea typeface="+mn-ea"/>
              <a:cs typeface="+mn-cs"/>
            </a:endParaRPr>
          </a:p>
        </p:txBody>
      </p:sp>
      <p:pic>
        <p:nvPicPr>
          <p:cNvPr id="8" name="Content Placeholder 7">
            <a:extLst>
              <a:ext uri="{FF2B5EF4-FFF2-40B4-BE49-F238E27FC236}">
                <a16:creationId xmlns:a16="http://schemas.microsoft.com/office/drawing/2014/main" id="{8DC2C4C8-E1C2-42BE-913A-8348E1F10E6B}"/>
              </a:ext>
            </a:extLst>
          </p:cNvPr>
          <p:cNvPicPr>
            <a:picLocks noGrp="1" noChangeAspect="1"/>
          </p:cNvPicPr>
          <p:nvPr>
            <p:ph idx="1"/>
          </p:nvPr>
        </p:nvPicPr>
        <p:blipFill>
          <a:blip r:embed="rId2"/>
          <a:stretch>
            <a:fillRect/>
          </a:stretch>
        </p:blipFill>
        <p:spPr>
          <a:xfrm>
            <a:off x="1371600" y="1051912"/>
            <a:ext cx="6934200" cy="4703377"/>
          </a:xfrm>
          <a:prstGeom prst="rect">
            <a:avLst/>
          </a:prstGeom>
        </p:spPr>
      </p:pic>
      <p:pic>
        <p:nvPicPr>
          <p:cNvPr id="2" name="Picture 1">
            <a:extLst>
              <a:ext uri="{FF2B5EF4-FFF2-40B4-BE49-F238E27FC236}">
                <a16:creationId xmlns:a16="http://schemas.microsoft.com/office/drawing/2014/main" id="{84EC7D52-3373-AB91-0A4D-FCAECA797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6DCA53-79E2-489A-9036-59C1294E2FF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34A7454C-5F24-4B8A-B0CE-D9AD1DF813DC}"/>
              </a:ext>
            </a:extLst>
          </p:cNvPr>
          <p:cNvPicPr>
            <a:picLocks noChangeAspect="1"/>
          </p:cNvPicPr>
          <p:nvPr/>
        </p:nvPicPr>
        <p:blipFill>
          <a:blip r:embed="rId3"/>
          <a:stretch>
            <a:fillRect/>
          </a:stretch>
        </p:blipFill>
        <p:spPr>
          <a:xfrm>
            <a:off x="179997" y="1143000"/>
            <a:ext cx="8784006" cy="5307679"/>
          </a:xfrm>
          <a:prstGeom prst="rect">
            <a:avLst/>
          </a:prstGeom>
        </p:spPr>
      </p:pic>
      <p:pic>
        <p:nvPicPr>
          <p:cNvPr id="5" name="Picture 4">
            <a:extLst>
              <a:ext uri="{FF2B5EF4-FFF2-40B4-BE49-F238E27FC236}">
                <a16:creationId xmlns:a16="http://schemas.microsoft.com/office/drawing/2014/main" id="{55D92991-4ACF-EA75-F069-A7640F91F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
        <p:nvSpPr>
          <p:cNvPr id="8" name="Footer Placeholder 1">
            <a:extLst>
              <a:ext uri="{FF2B5EF4-FFF2-40B4-BE49-F238E27FC236}">
                <a16:creationId xmlns:a16="http://schemas.microsoft.com/office/drawing/2014/main" id="{F442AA4B-0422-0219-BD5F-097DFFB069E8}"/>
              </a:ext>
            </a:extLst>
          </p:cNvPr>
          <p:cNvSpPr>
            <a:spLocks noGrp="1"/>
          </p:cNvSpPr>
          <p:nvPr>
            <p:ph type="ftr" sz="quarter" idx="11"/>
          </p:nvPr>
        </p:nvSpPr>
        <p:spPr>
          <a:xfrm>
            <a:off x="1371600" y="6406251"/>
            <a:ext cx="7086600" cy="365125"/>
          </a:xfrm>
        </p:spPr>
        <p:txBody>
          <a:bodyPr/>
          <a:lstStyle/>
          <a:p>
            <a:r>
              <a:rPr lang="en-US" dirty="0"/>
              <a:t> Dr. Roop Singh      ACSML0601     Machine Learning     Unit 1</a:t>
            </a:r>
          </a:p>
        </p:txBody>
      </p:sp>
    </p:spTree>
    <p:extLst>
      <p:ext uri="{BB962C8B-B14F-4D97-AF65-F5344CB8AC3E}">
        <p14:creationId xmlns:p14="http://schemas.microsoft.com/office/powerpoint/2010/main" val="2913342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667800-9B95-42F5-8B7B-1F11EC98AFBE}"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078B4DAA-E17B-4ECE-880B-E3D2108E4637}"/>
              </a:ext>
            </a:extLst>
          </p:cNvPr>
          <p:cNvPicPr>
            <a:picLocks noChangeAspect="1"/>
          </p:cNvPicPr>
          <p:nvPr/>
        </p:nvPicPr>
        <p:blipFill>
          <a:blip r:embed="rId2"/>
          <a:stretch>
            <a:fillRect/>
          </a:stretch>
        </p:blipFill>
        <p:spPr>
          <a:xfrm>
            <a:off x="604520" y="821258"/>
            <a:ext cx="7924800" cy="5122342"/>
          </a:xfrm>
          <a:prstGeom prst="rect">
            <a:avLst/>
          </a:prstGeom>
        </p:spPr>
      </p:pic>
      <p:sp>
        <p:nvSpPr>
          <p:cNvPr id="2" name="Footer Placeholder 1">
            <a:extLst>
              <a:ext uri="{FF2B5EF4-FFF2-40B4-BE49-F238E27FC236}">
                <a16:creationId xmlns:a16="http://schemas.microsoft.com/office/drawing/2014/main" id="{97F6C250-6C0C-ED3B-992E-51B9D77B06FB}"/>
              </a:ext>
            </a:extLst>
          </p:cNvPr>
          <p:cNvSpPr>
            <a:spLocks noGrp="1"/>
          </p:cNvSpPr>
          <p:nvPr>
            <p:ph type="ftr" sz="quarter" idx="11"/>
          </p:nvPr>
        </p:nvSpPr>
        <p:spPr>
          <a:xfrm>
            <a:off x="1371600" y="6356349"/>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E2A4D8BD-F1BA-5BCB-03D4-4D2F21626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82689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49EE29-87AC-471F-B323-4BF9E17883E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E33EF484-4FF1-4BD6-BE5C-F87663656DA0}"/>
              </a:ext>
            </a:extLst>
          </p:cNvPr>
          <p:cNvPicPr>
            <a:picLocks noChangeAspect="1"/>
          </p:cNvPicPr>
          <p:nvPr/>
        </p:nvPicPr>
        <p:blipFill>
          <a:blip r:embed="rId2"/>
          <a:stretch>
            <a:fillRect/>
          </a:stretch>
        </p:blipFill>
        <p:spPr>
          <a:xfrm>
            <a:off x="1014044" y="1017801"/>
            <a:ext cx="7115911" cy="5204667"/>
          </a:xfrm>
          <a:prstGeom prst="rect">
            <a:avLst/>
          </a:prstGeom>
        </p:spPr>
      </p:pic>
      <p:sp>
        <p:nvSpPr>
          <p:cNvPr id="2" name="Footer Placeholder 1">
            <a:extLst>
              <a:ext uri="{FF2B5EF4-FFF2-40B4-BE49-F238E27FC236}">
                <a16:creationId xmlns:a16="http://schemas.microsoft.com/office/drawing/2014/main" id="{696DDBCE-F0D7-2CE4-7B6D-1EBA6FE7E532}"/>
              </a:ext>
            </a:extLst>
          </p:cNvPr>
          <p:cNvSpPr>
            <a:spLocks noGrp="1"/>
          </p:cNvSpPr>
          <p:nvPr>
            <p:ph type="ftr" sz="quarter" idx="11"/>
          </p:nvPr>
        </p:nvSpPr>
        <p:spPr>
          <a:xfrm>
            <a:off x="1371600" y="6478268"/>
            <a:ext cx="6858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8C7F7519-CC69-DA7F-8E08-7094A72FD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16444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273A70-57C6-4FA9-8C43-ABC162D02D50}"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FAB8D9EA-3F8F-4FC7-B36B-59202F80A286}"/>
              </a:ext>
            </a:extLst>
          </p:cNvPr>
          <p:cNvPicPr>
            <a:picLocks noChangeAspect="1"/>
          </p:cNvPicPr>
          <p:nvPr/>
        </p:nvPicPr>
        <p:blipFill>
          <a:blip r:embed="rId2"/>
          <a:stretch>
            <a:fillRect/>
          </a:stretch>
        </p:blipFill>
        <p:spPr>
          <a:xfrm>
            <a:off x="2650602" y="2731625"/>
            <a:ext cx="3842795" cy="1394749"/>
          </a:xfrm>
          <a:prstGeom prst="rect">
            <a:avLst/>
          </a:prstGeom>
        </p:spPr>
      </p:pic>
      <p:sp>
        <p:nvSpPr>
          <p:cNvPr id="2" name="Footer Placeholder 1">
            <a:extLst>
              <a:ext uri="{FF2B5EF4-FFF2-40B4-BE49-F238E27FC236}">
                <a16:creationId xmlns:a16="http://schemas.microsoft.com/office/drawing/2014/main" id="{E8CD6847-3BC5-5BA2-3BD8-CD19705D11E6}"/>
              </a:ext>
            </a:extLst>
          </p:cNvPr>
          <p:cNvSpPr>
            <a:spLocks noGrp="1"/>
          </p:cNvSpPr>
          <p:nvPr>
            <p:ph type="ftr" sz="quarter" idx="11"/>
          </p:nvPr>
        </p:nvSpPr>
        <p:spPr>
          <a:xfrm>
            <a:off x="1371600" y="6383313"/>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8218D903-E615-0513-7485-1FAA1A913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970578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F55FF2-6294-427B-B210-2872FDB4A76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70A88ED1-0B39-4CC4-9550-CD1EEECAA1E2}"/>
              </a:ext>
            </a:extLst>
          </p:cNvPr>
          <p:cNvPicPr>
            <a:picLocks noChangeAspect="1"/>
          </p:cNvPicPr>
          <p:nvPr/>
        </p:nvPicPr>
        <p:blipFill>
          <a:blip r:embed="rId3"/>
          <a:stretch>
            <a:fillRect/>
          </a:stretch>
        </p:blipFill>
        <p:spPr>
          <a:xfrm>
            <a:off x="1632030" y="1357131"/>
            <a:ext cx="5879939" cy="4143737"/>
          </a:xfrm>
          <a:prstGeom prst="rect">
            <a:avLst/>
          </a:prstGeom>
        </p:spPr>
      </p:pic>
      <p:sp>
        <p:nvSpPr>
          <p:cNvPr id="2" name="Footer Placeholder 1">
            <a:extLst>
              <a:ext uri="{FF2B5EF4-FFF2-40B4-BE49-F238E27FC236}">
                <a16:creationId xmlns:a16="http://schemas.microsoft.com/office/drawing/2014/main" id="{5DAF88C9-5906-F22C-8BBF-814ED8FAFF34}"/>
              </a:ext>
            </a:extLst>
          </p:cNvPr>
          <p:cNvSpPr>
            <a:spLocks noGrp="1"/>
          </p:cNvSpPr>
          <p:nvPr>
            <p:ph type="ftr" sz="quarter" idx="11"/>
          </p:nvPr>
        </p:nvSpPr>
        <p:spPr>
          <a:xfrm>
            <a:off x="1371600" y="6457705"/>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9D71EA1-767E-5780-E2EB-1EDFA895D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61707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158FFE-E8C1-43BE-947A-D3675268BB5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A1459B8-0CE9-4854-94FC-970C4385A8BE}"/>
              </a:ext>
            </a:extLst>
          </p:cNvPr>
          <p:cNvPicPr>
            <a:picLocks noChangeAspect="1"/>
          </p:cNvPicPr>
          <p:nvPr/>
        </p:nvPicPr>
        <p:blipFill>
          <a:blip r:embed="rId3"/>
          <a:stretch>
            <a:fillRect/>
          </a:stretch>
        </p:blipFill>
        <p:spPr>
          <a:xfrm>
            <a:off x="1643605" y="1073552"/>
            <a:ext cx="5856790" cy="4710896"/>
          </a:xfrm>
          <a:prstGeom prst="rect">
            <a:avLst/>
          </a:prstGeom>
        </p:spPr>
      </p:pic>
      <p:sp>
        <p:nvSpPr>
          <p:cNvPr id="2" name="Footer Placeholder 1">
            <a:extLst>
              <a:ext uri="{FF2B5EF4-FFF2-40B4-BE49-F238E27FC236}">
                <a16:creationId xmlns:a16="http://schemas.microsoft.com/office/drawing/2014/main" id="{4E9F9E91-6D41-BEC2-3203-B0C20037FFE2}"/>
              </a:ext>
            </a:extLst>
          </p:cNvPr>
          <p:cNvSpPr>
            <a:spLocks noGrp="1"/>
          </p:cNvSpPr>
          <p:nvPr>
            <p:ph type="ftr" sz="quarter" idx="11"/>
          </p:nvPr>
        </p:nvSpPr>
        <p:spPr>
          <a:xfrm>
            <a:off x="1371600" y="6437239"/>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36AA6C71-A656-1014-7F26-35272A6BD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714230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CBFC86-B3C5-401C-91B6-EFE68867A52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8552691-3C4E-4E71-9B09-915AF8418C20}"/>
              </a:ext>
            </a:extLst>
          </p:cNvPr>
          <p:cNvPicPr>
            <a:picLocks noChangeAspect="1"/>
          </p:cNvPicPr>
          <p:nvPr/>
        </p:nvPicPr>
        <p:blipFill>
          <a:blip r:embed="rId3"/>
          <a:stretch>
            <a:fillRect/>
          </a:stretch>
        </p:blipFill>
        <p:spPr>
          <a:xfrm>
            <a:off x="1574157" y="1406324"/>
            <a:ext cx="5995686" cy="4045352"/>
          </a:xfrm>
          <a:prstGeom prst="rect">
            <a:avLst/>
          </a:prstGeom>
        </p:spPr>
      </p:pic>
      <p:sp>
        <p:nvSpPr>
          <p:cNvPr id="2" name="Footer Placeholder 1">
            <a:extLst>
              <a:ext uri="{FF2B5EF4-FFF2-40B4-BE49-F238E27FC236}">
                <a16:creationId xmlns:a16="http://schemas.microsoft.com/office/drawing/2014/main" id="{A0085AC6-A322-47FE-FCA6-04AF3F36E6C1}"/>
              </a:ext>
            </a:extLst>
          </p:cNvPr>
          <p:cNvSpPr>
            <a:spLocks noGrp="1"/>
          </p:cNvSpPr>
          <p:nvPr>
            <p:ph type="ftr" sz="quarter" idx="11"/>
          </p:nvPr>
        </p:nvSpPr>
        <p:spPr>
          <a:xfrm>
            <a:off x="1371600" y="6395036"/>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CE622E16-B308-4A9A-581C-96120E12E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15753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2D44FD-FF08-4B7C-9318-07E5776407E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C9C22AAD-9639-46DE-B91A-7A493754DA29}"/>
              </a:ext>
            </a:extLst>
          </p:cNvPr>
          <p:cNvPicPr>
            <a:picLocks noChangeAspect="1"/>
          </p:cNvPicPr>
          <p:nvPr/>
        </p:nvPicPr>
        <p:blipFill>
          <a:blip r:embed="rId3"/>
          <a:stretch>
            <a:fillRect/>
          </a:stretch>
        </p:blipFill>
        <p:spPr>
          <a:xfrm>
            <a:off x="1481559" y="1066800"/>
            <a:ext cx="6180881" cy="4612511"/>
          </a:xfrm>
          <a:prstGeom prst="rect">
            <a:avLst/>
          </a:prstGeom>
        </p:spPr>
      </p:pic>
      <p:sp>
        <p:nvSpPr>
          <p:cNvPr id="2" name="Footer Placeholder 1">
            <a:extLst>
              <a:ext uri="{FF2B5EF4-FFF2-40B4-BE49-F238E27FC236}">
                <a16:creationId xmlns:a16="http://schemas.microsoft.com/office/drawing/2014/main" id="{E3150DCB-9FA1-15D3-C5A1-58F0328A27EC}"/>
              </a:ext>
            </a:extLst>
          </p:cNvPr>
          <p:cNvSpPr>
            <a:spLocks noGrp="1"/>
          </p:cNvSpPr>
          <p:nvPr>
            <p:ph type="ftr" sz="quarter" idx="11"/>
          </p:nvPr>
        </p:nvSpPr>
        <p:spPr>
          <a:xfrm>
            <a:off x="1219200" y="6437892"/>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2D22FBF8-4B70-80C8-0824-F23509550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21251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0711A0-7743-4E81-93F2-5FC4B350598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F1C00B8-A3EA-43B3-9FB9-D8EE56F2E4F2}"/>
              </a:ext>
            </a:extLst>
          </p:cNvPr>
          <p:cNvPicPr>
            <a:picLocks noChangeAspect="1"/>
          </p:cNvPicPr>
          <p:nvPr/>
        </p:nvPicPr>
        <p:blipFill>
          <a:blip r:embed="rId3"/>
          <a:stretch>
            <a:fillRect/>
          </a:stretch>
        </p:blipFill>
        <p:spPr>
          <a:xfrm>
            <a:off x="1106829" y="834769"/>
            <a:ext cx="6930342" cy="5362450"/>
          </a:xfrm>
          <a:prstGeom prst="rect">
            <a:avLst/>
          </a:prstGeom>
        </p:spPr>
      </p:pic>
      <p:sp>
        <p:nvSpPr>
          <p:cNvPr id="2" name="Footer Placeholder 1">
            <a:extLst>
              <a:ext uri="{FF2B5EF4-FFF2-40B4-BE49-F238E27FC236}">
                <a16:creationId xmlns:a16="http://schemas.microsoft.com/office/drawing/2014/main" id="{A9266971-2CE3-14D4-4FA7-31308EA95039}"/>
              </a:ext>
            </a:extLst>
          </p:cNvPr>
          <p:cNvSpPr>
            <a:spLocks noGrp="1"/>
          </p:cNvSpPr>
          <p:nvPr>
            <p:ph type="ftr" sz="quarter" idx="11"/>
          </p:nvPr>
        </p:nvSpPr>
        <p:spPr>
          <a:xfrm>
            <a:off x="1295400" y="6432853"/>
            <a:ext cx="7239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095FAFE-5887-B14B-2E69-D2C20643C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32100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4759" y="6356350"/>
            <a:ext cx="2133600" cy="365125"/>
          </a:xfrm>
        </p:spPr>
        <p:txBody>
          <a:bodyPr/>
          <a:lstStyle/>
          <a:p>
            <a:fld id="{AE99CAA3-ABEF-4E09-8BE4-68F43BA7209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A1A852A0-64FF-42ED-9CEF-441E78233B6D}"/>
              </a:ext>
            </a:extLst>
          </p:cNvPr>
          <p:cNvPicPr>
            <a:picLocks noChangeAspect="1"/>
          </p:cNvPicPr>
          <p:nvPr/>
        </p:nvPicPr>
        <p:blipFill>
          <a:blip r:embed="rId3"/>
          <a:stretch>
            <a:fillRect/>
          </a:stretch>
        </p:blipFill>
        <p:spPr>
          <a:xfrm>
            <a:off x="1481559" y="1255853"/>
            <a:ext cx="6180881" cy="4346294"/>
          </a:xfrm>
          <a:prstGeom prst="rect">
            <a:avLst/>
          </a:prstGeom>
        </p:spPr>
      </p:pic>
      <p:sp>
        <p:nvSpPr>
          <p:cNvPr id="2" name="Footer Placeholder 1">
            <a:extLst>
              <a:ext uri="{FF2B5EF4-FFF2-40B4-BE49-F238E27FC236}">
                <a16:creationId xmlns:a16="http://schemas.microsoft.com/office/drawing/2014/main" id="{DFFD2076-FA27-9AFC-993E-DDB23C15F6E9}"/>
              </a:ext>
            </a:extLst>
          </p:cNvPr>
          <p:cNvSpPr>
            <a:spLocks noGrp="1"/>
          </p:cNvSpPr>
          <p:nvPr>
            <p:ph type="ftr" sz="quarter" idx="11"/>
          </p:nvPr>
        </p:nvSpPr>
        <p:spPr>
          <a:xfrm>
            <a:off x="1219200" y="6437239"/>
            <a:ext cx="7239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F410F68C-1D1E-3D9E-BC41-0B22251B2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61137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8651E9-76F4-49D6-AB13-899BA8212B40}" type="datetime1">
              <a:rPr lang="en-US" smtClean="0"/>
              <a:t>2/14/2024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dirty="0"/>
              <a:t> Dr. Roop Singh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a:noFill/>
                </a:ln>
                <a:solidFill>
                  <a:schemeClr val="dk1"/>
                </a:solidFill>
                <a:effectLst/>
                <a:uLnTx/>
                <a:uFillTx/>
                <a:latin typeface="+mn-lt"/>
                <a:ea typeface="+mn-ea"/>
                <a:cs typeface="+mn-cs"/>
              </a:rPr>
              <a:t>Course</a:t>
            </a:r>
            <a:r>
              <a:rPr kumimoji="0" lang="en-US" sz="2800" b="0" i="0" u="none" strike="noStrike" kern="1200" cap="none" spc="0" normalizeH="0" noProof="0">
                <a:ln>
                  <a:noFill/>
                </a:ln>
                <a:solidFill>
                  <a:schemeClr val="dk1"/>
                </a:solidFill>
                <a:effectLst/>
                <a:uLnTx/>
                <a:uFillTx/>
                <a:latin typeface="+mn-lt"/>
                <a:ea typeface="+mn-ea"/>
                <a:cs typeface="+mn-cs"/>
              </a:rPr>
              <a:t> Objective</a:t>
            </a:r>
            <a:endParaRPr kumimoji="0" lang="en-US" sz="2800" b="0" i="0" u="none" strike="noStrike" kern="1200" cap="none" spc="0" normalizeH="0" baseline="0" noProof="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p:txBody>
          <a:bodyPr>
            <a:normAutofit/>
          </a:bodyPr>
          <a:lstStyle/>
          <a:p>
            <a:pPr algn="just">
              <a:lnSpc>
                <a:spcPct val="150000"/>
              </a:lnSpc>
            </a:pPr>
            <a:r>
              <a:rPr lang="en-US" sz="2200"/>
              <a:t>To introduce students to the basic concepts of Machine Learning.</a:t>
            </a:r>
          </a:p>
          <a:p>
            <a:pPr algn="just">
              <a:lnSpc>
                <a:spcPct val="150000"/>
              </a:lnSpc>
            </a:pPr>
            <a:r>
              <a:rPr lang="en-US" sz="2200"/>
              <a:t>To develop skills of implementing machine learning for solving practical problems.</a:t>
            </a:r>
          </a:p>
          <a:p>
            <a:pPr algn="just">
              <a:lnSpc>
                <a:spcPct val="150000"/>
              </a:lnSpc>
            </a:pPr>
            <a:r>
              <a:rPr lang="en-US" sz="2200"/>
              <a:t>To gain experience of doing independent study and research related to Machine Learning</a:t>
            </a:r>
          </a:p>
        </p:txBody>
      </p:sp>
      <p:pic>
        <p:nvPicPr>
          <p:cNvPr id="2" name="Picture 1">
            <a:extLst>
              <a:ext uri="{FF2B5EF4-FFF2-40B4-BE49-F238E27FC236}">
                <a16:creationId xmlns:a16="http://schemas.microsoft.com/office/drawing/2014/main" id="{1550118F-4478-3BCC-9616-26DB52C89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60720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2FD017-E295-4CF2-AE9C-E20DD8E5D6E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DB79F0C-441A-4919-8DCC-13DCE8FF0729}"/>
              </a:ext>
            </a:extLst>
          </p:cNvPr>
          <p:cNvPicPr>
            <a:picLocks noChangeAspect="1"/>
          </p:cNvPicPr>
          <p:nvPr/>
        </p:nvPicPr>
        <p:blipFill>
          <a:blip r:embed="rId3"/>
          <a:stretch>
            <a:fillRect/>
          </a:stretch>
        </p:blipFill>
        <p:spPr>
          <a:xfrm>
            <a:off x="1516283" y="1371600"/>
            <a:ext cx="6111433" cy="4114800"/>
          </a:xfrm>
          <a:prstGeom prst="rect">
            <a:avLst/>
          </a:prstGeom>
        </p:spPr>
      </p:pic>
      <p:sp>
        <p:nvSpPr>
          <p:cNvPr id="2" name="Footer Placeholder 1">
            <a:extLst>
              <a:ext uri="{FF2B5EF4-FFF2-40B4-BE49-F238E27FC236}">
                <a16:creationId xmlns:a16="http://schemas.microsoft.com/office/drawing/2014/main" id="{2132F5FC-D505-298B-0A1D-ECCBF8FEE504}"/>
              </a:ext>
            </a:extLst>
          </p:cNvPr>
          <p:cNvSpPr>
            <a:spLocks noGrp="1"/>
          </p:cNvSpPr>
          <p:nvPr>
            <p:ph type="ftr" sz="quarter" idx="11"/>
          </p:nvPr>
        </p:nvSpPr>
        <p:spPr>
          <a:xfrm>
            <a:off x="1371600" y="6485840"/>
            <a:ext cx="7086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E4E40959-3BD7-320A-3E4A-E4A1BF459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486209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84A7C5-4962-4700-BF8B-C7EFA274FA01}"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D6E8B11-D12E-45FA-8086-31EDDB26F1D5}"/>
              </a:ext>
            </a:extLst>
          </p:cNvPr>
          <p:cNvPicPr>
            <a:picLocks noChangeAspect="1"/>
          </p:cNvPicPr>
          <p:nvPr/>
        </p:nvPicPr>
        <p:blipFill>
          <a:blip r:embed="rId3"/>
          <a:stretch>
            <a:fillRect/>
          </a:stretch>
        </p:blipFill>
        <p:spPr>
          <a:xfrm>
            <a:off x="1458410" y="1171936"/>
            <a:ext cx="6227180" cy="4514127"/>
          </a:xfrm>
          <a:prstGeom prst="rect">
            <a:avLst/>
          </a:prstGeom>
        </p:spPr>
      </p:pic>
      <p:sp>
        <p:nvSpPr>
          <p:cNvPr id="2" name="Footer Placeholder 1">
            <a:extLst>
              <a:ext uri="{FF2B5EF4-FFF2-40B4-BE49-F238E27FC236}">
                <a16:creationId xmlns:a16="http://schemas.microsoft.com/office/drawing/2014/main" id="{20EE1D80-FEB4-6077-005A-E6393AC50B65}"/>
              </a:ext>
            </a:extLst>
          </p:cNvPr>
          <p:cNvSpPr>
            <a:spLocks noGrp="1"/>
          </p:cNvSpPr>
          <p:nvPr>
            <p:ph type="ftr" sz="quarter" idx="11"/>
          </p:nvPr>
        </p:nvSpPr>
        <p:spPr>
          <a:xfrm>
            <a:off x="1447800" y="6423171"/>
            <a:ext cx="6858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BBCC13F6-5968-C75D-2936-9B821CE54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88074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850428-ECC9-46CA-94ED-B3B44FA2093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33DC7120-6CF9-4556-8F14-34075E88DB80}"/>
              </a:ext>
            </a:extLst>
          </p:cNvPr>
          <p:cNvPicPr>
            <a:picLocks noChangeAspect="1"/>
          </p:cNvPicPr>
          <p:nvPr/>
        </p:nvPicPr>
        <p:blipFill>
          <a:blip r:embed="rId3"/>
          <a:stretch>
            <a:fillRect/>
          </a:stretch>
        </p:blipFill>
        <p:spPr>
          <a:xfrm>
            <a:off x="1149673" y="1053296"/>
            <a:ext cx="6844653" cy="4935557"/>
          </a:xfrm>
          <a:prstGeom prst="rect">
            <a:avLst/>
          </a:prstGeom>
        </p:spPr>
      </p:pic>
      <p:sp>
        <p:nvSpPr>
          <p:cNvPr id="2" name="Footer Placeholder 1">
            <a:extLst>
              <a:ext uri="{FF2B5EF4-FFF2-40B4-BE49-F238E27FC236}">
                <a16:creationId xmlns:a16="http://schemas.microsoft.com/office/drawing/2014/main" id="{DBF3EF3B-F5A4-EA67-B495-89C0805BF7F5}"/>
              </a:ext>
            </a:extLst>
          </p:cNvPr>
          <p:cNvSpPr>
            <a:spLocks noGrp="1"/>
          </p:cNvSpPr>
          <p:nvPr>
            <p:ph type="ftr" sz="quarter" idx="11"/>
          </p:nvPr>
        </p:nvSpPr>
        <p:spPr>
          <a:xfrm>
            <a:off x="1371600" y="6356350"/>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635EBE4D-5A4E-3526-3490-30592DECF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8435392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AAC979-5372-4601-BCEA-0E3DFD17551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480BDC72-2EC8-45A9-9DC1-4D2B3363B804}"/>
              </a:ext>
            </a:extLst>
          </p:cNvPr>
          <p:cNvPicPr>
            <a:picLocks noChangeAspect="1"/>
          </p:cNvPicPr>
          <p:nvPr/>
        </p:nvPicPr>
        <p:blipFill>
          <a:blip r:embed="rId3"/>
          <a:stretch>
            <a:fillRect/>
          </a:stretch>
        </p:blipFill>
        <p:spPr>
          <a:xfrm>
            <a:off x="1469985" y="1276109"/>
            <a:ext cx="6204030" cy="4305782"/>
          </a:xfrm>
          <a:prstGeom prst="rect">
            <a:avLst/>
          </a:prstGeom>
        </p:spPr>
      </p:pic>
      <p:sp>
        <p:nvSpPr>
          <p:cNvPr id="2" name="Footer Placeholder 1">
            <a:extLst>
              <a:ext uri="{FF2B5EF4-FFF2-40B4-BE49-F238E27FC236}">
                <a16:creationId xmlns:a16="http://schemas.microsoft.com/office/drawing/2014/main" id="{E0E4EE20-AF6A-DB3D-C02F-48932BCA636D}"/>
              </a:ext>
            </a:extLst>
          </p:cNvPr>
          <p:cNvSpPr>
            <a:spLocks noGrp="1"/>
          </p:cNvSpPr>
          <p:nvPr>
            <p:ph type="ftr" sz="quarter" idx="11"/>
          </p:nvPr>
        </p:nvSpPr>
        <p:spPr>
          <a:xfrm>
            <a:off x="1219200" y="6395036"/>
            <a:ext cx="7315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3732347-5FE2-F705-9306-E3DE05B8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830490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445DFA-90F3-45D8-87E7-F51CC0DA1428}"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CE122B11-B842-4EC4-BE49-2CBC69D9468C}"/>
              </a:ext>
            </a:extLst>
          </p:cNvPr>
          <p:cNvPicPr>
            <a:picLocks noChangeAspect="1"/>
          </p:cNvPicPr>
          <p:nvPr/>
        </p:nvPicPr>
        <p:blipFill>
          <a:blip r:embed="rId3"/>
          <a:stretch>
            <a:fillRect/>
          </a:stretch>
        </p:blipFill>
        <p:spPr>
          <a:xfrm>
            <a:off x="1458410" y="1313726"/>
            <a:ext cx="6227180" cy="4230547"/>
          </a:xfrm>
          <a:prstGeom prst="rect">
            <a:avLst/>
          </a:prstGeom>
        </p:spPr>
      </p:pic>
      <p:sp>
        <p:nvSpPr>
          <p:cNvPr id="2" name="Footer Placeholder 1">
            <a:extLst>
              <a:ext uri="{FF2B5EF4-FFF2-40B4-BE49-F238E27FC236}">
                <a16:creationId xmlns:a16="http://schemas.microsoft.com/office/drawing/2014/main" id="{5BEC50A5-0066-2DC0-DD47-8C897CD99B9C}"/>
              </a:ext>
            </a:extLst>
          </p:cNvPr>
          <p:cNvSpPr>
            <a:spLocks noGrp="1"/>
          </p:cNvSpPr>
          <p:nvPr>
            <p:ph type="ftr" sz="quarter" idx="11"/>
          </p:nvPr>
        </p:nvSpPr>
        <p:spPr>
          <a:xfrm>
            <a:off x="1066800" y="6492875"/>
            <a:ext cx="7543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96F12F9B-FE4B-E7D2-9B9D-A8D757819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9148011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517794B-36F7-45BD-8EED-9B3E6E097371}"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3EFE4B39-52E6-4143-B25D-BA7C744656CF}"/>
              </a:ext>
            </a:extLst>
          </p:cNvPr>
          <p:cNvPicPr>
            <a:picLocks noChangeAspect="1"/>
          </p:cNvPicPr>
          <p:nvPr/>
        </p:nvPicPr>
        <p:blipFill>
          <a:blip r:embed="rId3"/>
          <a:stretch>
            <a:fillRect/>
          </a:stretch>
        </p:blipFill>
        <p:spPr>
          <a:xfrm>
            <a:off x="1724628" y="1307939"/>
            <a:ext cx="5694744" cy="4242122"/>
          </a:xfrm>
          <a:prstGeom prst="rect">
            <a:avLst/>
          </a:prstGeom>
        </p:spPr>
      </p:pic>
      <p:sp>
        <p:nvSpPr>
          <p:cNvPr id="2" name="Footer Placeholder 1">
            <a:extLst>
              <a:ext uri="{FF2B5EF4-FFF2-40B4-BE49-F238E27FC236}">
                <a16:creationId xmlns:a16="http://schemas.microsoft.com/office/drawing/2014/main" id="{A47B59D7-B60D-74CC-25B4-471B737E0BA0}"/>
              </a:ext>
            </a:extLst>
          </p:cNvPr>
          <p:cNvSpPr>
            <a:spLocks noGrp="1"/>
          </p:cNvSpPr>
          <p:nvPr>
            <p:ph type="ftr" sz="quarter" idx="11"/>
          </p:nvPr>
        </p:nvSpPr>
        <p:spPr>
          <a:xfrm>
            <a:off x="1371600" y="6366901"/>
            <a:ext cx="7162800" cy="365125"/>
          </a:xfrm>
        </p:spPr>
        <p:txBody>
          <a:bodyPr/>
          <a:lstStyle/>
          <a:p>
            <a:r>
              <a:rPr lang="en-US" dirty="0"/>
              <a:t> Dr. Roop Singh      ACSML0601     Machine Learning     Unit 1</a:t>
            </a:r>
          </a:p>
        </p:txBody>
      </p:sp>
    </p:spTree>
    <p:extLst>
      <p:ext uri="{BB962C8B-B14F-4D97-AF65-F5344CB8AC3E}">
        <p14:creationId xmlns:p14="http://schemas.microsoft.com/office/powerpoint/2010/main" val="5684724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07B397-3E47-4BDF-A5F4-70174CED5F19}"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0D73DDC-0B61-46DE-B62B-9F578FDF60A4}"/>
              </a:ext>
            </a:extLst>
          </p:cNvPr>
          <p:cNvPicPr>
            <a:picLocks noChangeAspect="1"/>
          </p:cNvPicPr>
          <p:nvPr/>
        </p:nvPicPr>
        <p:blipFill>
          <a:blip r:embed="rId3"/>
          <a:stretch>
            <a:fillRect/>
          </a:stretch>
        </p:blipFill>
        <p:spPr>
          <a:xfrm>
            <a:off x="992529" y="966316"/>
            <a:ext cx="7158942" cy="5205884"/>
          </a:xfrm>
          <a:prstGeom prst="rect">
            <a:avLst/>
          </a:prstGeom>
        </p:spPr>
      </p:pic>
      <p:sp>
        <p:nvSpPr>
          <p:cNvPr id="2" name="Footer Placeholder 1">
            <a:extLst>
              <a:ext uri="{FF2B5EF4-FFF2-40B4-BE49-F238E27FC236}">
                <a16:creationId xmlns:a16="http://schemas.microsoft.com/office/drawing/2014/main" id="{0C18D57C-1342-8C47-EE0D-A6CA8611F5B6}"/>
              </a:ext>
            </a:extLst>
          </p:cNvPr>
          <p:cNvSpPr>
            <a:spLocks noGrp="1"/>
          </p:cNvSpPr>
          <p:nvPr>
            <p:ph type="ftr" sz="quarter" idx="11"/>
          </p:nvPr>
        </p:nvSpPr>
        <p:spPr>
          <a:xfrm>
            <a:off x="1143000" y="6380968"/>
            <a:ext cx="7467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1FFE3B2F-4DB3-2662-FACE-DAD02164B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415087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1D64F9-AACB-4209-A22F-2EE7D2EEBCEA}"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6755E6EA-3884-478F-8B7D-B14F0DFABB7C}"/>
              </a:ext>
            </a:extLst>
          </p:cNvPr>
          <p:cNvPicPr>
            <a:picLocks noChangeAspect="1"/>
          </p:cNvPicPr>
          <p:nvPr/>
        </p:nvPicPr>
        <p:blipFill>
          <a:blip r:embed="rId3"/>
          <a:stretch>
            <a:fillRect/>
          </a:stretch>
        </p:blipFill>
        <p:spPr>
          <a:xfrm>
            <a:off x="1295400" y="914401"/>
            <a:ext cx="6786623" cy="5562805"/>
          </a:xfrm>
          <a:prstGeom prst="rect">
            <a:avLst/>
          </a:prstGeom>
        </p:spPr>
      </p:pic>
      <p:sp>
        <p:nvSpPr>
          <p:cNvPr id="2" name="Footer Placeholder 1">
            <a:extLst>
              <a:ext uri="{FF2B5EF4-FFF2-40B4-BE49-F238E27FC236}">
                <a16:creationId xmlns:a16="http://schemas.microsoft.com/office/drawing/2014/main" id="{2B34054D-8051-F97C-61F0-427B8CA257BE}"/>
              </a:ext>
            </a:extLst>
          </p:cNvPr>
          <p:cNvSpPr>
            <a:spLocks noGrp="1"/>
          </p:cNvSpPr>
          <p:nvPr>
            <p:ph type="ftr" sz="quarter" idx="11"/>
          </p:nvPr>
        </p:nvSpPr>
        <p:spPr>
          <a:xfrm>
            <a:off x="1295400" y="6416778"/>
            <a:ext cx="7239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4C8B761E-38B6-88C7-4FA3-0132FE546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3875358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A6E76B-B8D4-4D5B-B4E9-5C6ED1CBB91D}"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42CBF71B-1296-4D0C-B187-5AF6A694EA8E}"/>
              </a:ext>
            </a:extLst>
          </p:cNvPr>
          <p:cNvPicPr>
            <a:picLocks noChangeAspect="1"/>
          </p:cNvPicPr>
          <p:nvPr/>
        </p:nvPicPr>
        <p:blipFill>
          <a:blip r:embed="rId3"/>
          <a:stretch>
            <a:fillRect/>
          </a:stretch>
        </p:blipFill>
        <p:spPr>
          <a:xfrm>
            <a:off x="1632030" y="1151681"/>
            <a:ext cx="5879939" cy="4554638"/>
          </a:xfrm>
          <a:prstGeom prst="rect">
            <a:avLst/>
          </a:prstGeom>
        </p:spPr>
      </p:pic>
      <p:sp>
        <p:nvSpPr>
          <p:cNvPr id="2" name="Footer Placeholder 1">
            <a:extLst>
              <a:ext uri="{FF2B5EF4-FFF2-40B4-BE49-F238E27FC236}">
                <a16:creationId xmlns:a16="http://schemas.microsoft.com/office/drawing/2014/main" id="{AC998413-A4D9-7748-2063-BA905A33A0AB}"/>
              </a:ext>
            </a:extLst>
          </p:cNvPr>
          <p:cNvSpPr>
            <a:spLocks noGrp="1"/>
          </p:cNvSpPr>
          <p:nvPr>
            <p:ph type="ftr" sz="quarter" idx="11"/>
          </p:nvPr>
        </p:nvSpPr>
        <p:spPr>
          <a:xfrm>
            <a:off x="1219200" y="6356349"/>
            <a:ext cx="7315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5CF9A5A7-31A1-8067-7E5F-93B868D43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88532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A7B639-56FD-421C-AA86-834787316B05}"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05412CFB-F467-4189-8DD7-9AF0DF53744C}"/>
              </a:ext>
            </a:extLst>
          </p:cNvPr>
          <p:cNvPicPr>
            <a:picLocks noChangeAspect="1"/>
          </p:cNvPicPr>
          <p:nvPr/>
        </p:nvPicPr>
        <p:blipFill>
          <a:blip r:embed="rId3"/>
          <a:stretch>
            <a:fillRect/>
          </a:stretch>
        </p:blipFill>
        <p:spPr>
          <a:xfrm>
            <a:off x="1967696" y="2526174"/>
            <a:ext cx="5208608" cy="1805651"/>
          </a:xfrm>
          <a:prstGeom prst="rect">
            <a:avLst/>
          </a:prstGeom>
        </p:spPr>
      </p:pic>
      <p:sp>
        <p:nvSpPr>
          <p:cNvPr id="2" name="Footer Placeholder 1">
            <a:extLst>
              <a:ext uri="{FF2B5EF4-FFF2-40B4-BE49-F238E27FC236}">
                <a16:creationId xmlns:a16="http://schemas.microsoft.com/office/drawing/2014/main" id="{E0ED4051-D18C-0D79-1A65-B26CF033F851}"/>
              </a:ext>
            </a:extLst>
          </p:cNvPr>
          <p:cNvSpPr>
            <a:spLocks noGrp="1"/>
          </p:cNvSpPr>
          <p:nvPr>
            <p:ph type="ftr" sz="quarter" idx="11"/>
          </p:nvPr>
        </p:nvSpPr>
        <p:spPr>
          <a:xfrm>
            <a:off x="1219200" y="6410056"/>
            <a:ext cx="7162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344A33D6-FD8C-3D49-FDC9-408DD9D72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91205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F46B5B99-76EA-4E0A-A8DD-3A118264F3E7}" type="datetime1">
              <a:rPr lang="en-US" smtClean="0"/>
              <a:t>2/14/2024</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dirty="0"/>
              <a:t> Dr. Roop Singh      ACSML0601     Machine Learning     Unit 1</a:t>
            </a:r>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8</a:t>
            </a:fld>
            <a:endParaRPr lang="en-US"/>
          </a:p>
        </p:txBody>
      </p:sp>
      <p:sp>
        <p:nvSpPr>
          <p:cNvPr id="7" name="Title 1"/>
          <p:cNvSpPr txBox="1">
            <a:spLocks/>
          </p:cNvSpPr>
          <p:nvPr/>
        </p:nvSpPr>
        <p:spPr>
          <a:xfrm>
            <a:off x="1524000" y="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a:ln>
                  <a:noFill/>
                </a:ln>
                <a:solidFill>
                  <a:schemeClr val="dk1"/>
                </a:solidFill>
                <a:effectLst/>
                <a:uLnTx/>
                <a:uFillTx/>
                <a:latin typeface="+mn-lt"/>
                <a:ea typeface="+mn-ea"/>
                <a:cs typeface="+mn-cs"/>
              </a:rPr>
              <a:t>Course</a:t>
            </a:r>
            <a:r>
              <a:rPr kumimoji="0" lang="en-US" sz="3000" b="0" i="0" u="none" strike="noStrike" kern="1200" cap="none" spc="0" normalizeH="0" noProof="0">
                <a:ln>
                  <a:noFill/>
                </a:ln>
                <a:solidFill>
                  <a:schemeClr val="dk1"/>
                </a:solidFill>
                <a:effectLst/>
                <a:uLnTx/>
                <a:uFillTx/>
                <a:latin typeface="+mn-lt"/>
                <a:ea typeface="+mn-ea"/>
                <a:cs typeface="+mn-cs"/>
              </a:rPr>
              <a:t> Outcome</a:t>
            </a:r>
            <a:endParaRPr kumimoji="0" lang="en-US" sz="3000" b="0" i="0" u="none" strike="noStrike" kern="1200" cap="none" spc="0" normalizeH="0" baseline="0" noProof="0">
              <a:ln>
                <a:noFill/>
              </a:ln>
              <a:solidFill>
                <a:schemeClr val="dk1"/>
              </a:solidFill>
              <a:effectLst/>
              <a:uLnTx/>
              <a:uFillTx/>
              <a:latin typeface="+mn-lt"/>
              <a:ea typeface="+mn-ea"/>
              <a:cs typeface="+mn-cs"/>
            </a:endParaRPr>
          </a:p>
        </p:txBody>
      </p:sp>
      <p:sp>
        <p:nvSpPr>
          <p:cNvPr id="18433" name="Rectangle 1"/>
          <p:cNvSpPr>
            <a:spLocks noChangeArrowheads="1"/>
          </p:cNvSpPr>
          <p:nvPr/>
        </p:nvSpPr>
        <p:spPr bwMode="auto">
          <a:xfrm>
            <a:off x="457200" y="914400"/>
            <a:ext cx="86868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a:ln>
                  <a:noFill/>
                </a:ln>
                <a:solidFill>
                  <a:schemeClr val="tx1"/>
                </a:solidFill>
                <a:effectLst/>
                <a:ea typeface="Calibri" pitchFamily="34" charset="0"/>
                <a:cs typeface="Times New Roman" pitchFamily="18" charset="0"/>
              </a:rPr>
              <a:t>At the end of the semester, student will be able to:</a:t>
            </a:r>
            <a:endParaRPr kumimoji="0" lang="en-US" sz="2400" i="0" u="none" strike="noStrike" cap="none" normalizeH="0" baseline="0">
              <a:ln>
                <a:noFill/>
              </a:ln>
              <a:solidFill>
                <a:schemeClr val="tx1"/>
              </a:solidFill>
              <a:effectLst/>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417210398"/>
              </p:ext>
            </p:extLst>
          </p:nvPr>
        </p:nvGraphicFramePr>
        <p:xfrm>
          <a:off x="533400" y="1752599"/>
          <a:ext cx="8000999" cy="4478549"/>
        </p:xfrm>
        <a:graphic>
          <a:graphicData uri="http://schemas.openxmlformats.org/drawingml/2006/table">
            <a:tbl>
              <a:tblPr/>
              <a:tblGrid>
                <a:gridCol w="10668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1600199">
                  <a:extLst>
                    <a:ext uri="{9D8B030D-6E8A-4147-A177-3AD203B41FA5}">
                      <a16:colId xmlns:a16="http://schemas.microsoft.com/office/drawing/2014/main" val="20002"/>
                    </a:ext>
                  </a:extLst>
                </a:gridCol>
              </a:tblGrid>
              <a:tr h="865233">
                <a:tc>
                  <a:txBody>
                    <a:bodyPr/>
                    <a:lstStyle/>
                    <a:p>
                      <a:pPr marL="0" marR="0" algn="ctr">
                        <a:lnSpc>
                          <a:spcPct val="115000"/>
                        </a:lnSpc>
                        <a:spcBef>
                          <a:spcPts val="0"/>
                        </a:spcBef>
                        <a:spcAft>
                          <a:spcPts val="0"/>
                        </a:spcAft>
                      </a:pPr>
                      <a:r>
                        <a:rPr lang="en-US" sz="1600" b="1">
                          <a:latin typeface="+mn-lt"/>
                          <a:ea typeface="Calibri"/>
                          <a:cs typeface="Mangal"/>
                        </a:rPr>
                        <a:t>Course Outcomes (CO)</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CO Description</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mn-lt"/>
                          <a:ea typeface="Calibri"/>
                          <a:cs typeface="Mangal"/>
                        </a:rPr>
                        <a:t>Blooms’ Taxonomy</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4801">
                <a:tc>
                  <a:txBody>
                    <a:bodyPr/>
                    <a:lstStyle/>
                    <a:p>
                      <a:pPr marL="0" marR="0" algn="ctr">
                        <a:lnSpc>
                          <a:spcPct val="115000"/>
                        </a:lnSpc>
                        <a:spcBef>
                          <a:spcPts val="0"/>
                        </a:spcBef>
                        <a:spcAft>
                          <a:spcPts val="0"/>
                        </a:spcAft>
                      </a:pPr>
                      <a:r>
                        <a:rPr lang="en-US" sz="1600" b="1">
                          <a:latin typeface="+mn-lt"/>
                          <a:ea typeface="Calibri"/>
                          <a:cs typeface="Calibri"/>
                        </a:rPr>
                        <a:t>CO1</a:t>
                      </a:r>
                      <a:endParaRPr lang="en-US" sz="1600" b="1">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a:solidFill>
                            <a:schemeClr val="tx1"/>
                          </a:solidFill>
                          <a:effectLst/>
                          <a:latin typeface="+mn-lt"/>
                          <a:ea typeface="+mn-ea"/>
                          <a:cs typeface="+mn-cs"/>
                        </a:rPr>
                        <a:t>Understanding utilization and implementation proper machine learning algorithm.</a:t>
                      </a:r>
                      <a:endParaRPr lang="en-US" sz="1600" b="1">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mn-lt"/>
                          <a:ea typeface="Calibri"/>
                          <a:cs typeface="Mangal"/>
                        </a:rPr>
                        <a:t>K2</a:t>
                      </a:r>
                      <a:endParaRPr lang="en-US" sz="1600" b="1">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7795">
                <a:tc>
                  <a:txBody>
                    <a:bodyPr/>
                    <a:lstStyle/>
                    <a:p>
                      <a:pPr marL="0" marR="0" algn="ctr">
                        <a:lnSpc>
                          <a:spcPct val="115000"/>
                        </a:lnSpc>
                        <a:spcBef>
                          <a:spcPts val="0"/>
                        </a:spcBef>
                        <a:spcAft>
                          <a:spcPts val="0"/>
                        </a:spcAft>
                      </a:pPr>
                      <a:r>
                        <a:rPr lang="en-US" sz="1600" b="1">
                          <a:latin typeface="+mn-lt"/>
                          <a:ea typeface="Calibri"/>
                          <a:cs typeface="Calibri"/>
                        </a:rPr>
                        <a:t>CO2</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a:solidFill>
                            <a:schemeClr val="tx1"/>
                          </a:solidFill>
                          <a:effectLst/>
                          <a:latin typeface="+mn-lt"/>
                          <a:ea typeface="+mn-ea"/>
                          <a:cs typeface="+mn-cs"/>
                        </a:rPr>
                        <a:t>Understand the basic supervised machine learning algorithms.</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mn-lt"/>
                          <a:ea typeface="Calibri"/>
                          <a:cs typeface="Mangal"/>
                        </a:rPr>
                        <a:t>K2</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5063">
                <a:tc>
                  <a:txBody>
                    <a:bodyPr/>
                    <a:lstStyle/>
                    <a:p>
                      <a:pPr marL="0" marR="0" algn="ctr">
                        <a:lnSpc>
                          <a:spcPct val="115000"/>
                        </a:lnSpc>
                        <a:spcBef>
                          <a:spcPts val="0"/>
                        </a:spcBef>
                        <a:spcAft>
                          <a:spcPts val="0"/>
                        </a:spcAft>
                      </a:pPr>
                      <a:r>
                        <a:rPr lang="en-US" sz="1600" b="1">
                          <a:latin typeface="+mn-lt"/>
                          <a:ea typeface="Calibri"/>
                          <a:cs typeface="Calibri"/>
                        </a:rPr>
                        <a:t>CO3</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a:solidFill>
                            <a:schemeClr val="tx1"/>
                          </a:solidFill>
                          <a:effectLst/>
                          <a:latin typeface="+mn-lt"/>
                          <a:ea typeface="+mn-ea"/>
                          <a:cs typeface="+mn-cs"/>
                        </a:rPr>
                        <a:t>Understand the difference between supervise and unsupervised learning.</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mn-lt"/>
                          <a:ea typeface="Calibri"/>
                          <a:cs typeface="Mangal"/>
                        </a:rPr>
                        <a:t>K2</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8915">
                <a:tc>
                  <a:txBody>
                    <a:bodyPr/>
                    <a:lstStyle/>
                    <a:p>
                      <a:pPr marL="0" marR="0" algn="ctr">
                        <a:lnSpc>
                          <a:spcPct val="115000"/>
                        </a:lnSpc>
                        <a:spcBef>
                          <a:spcPts val="0"/>
                        </a:spcBef>
                        <a:spcAft>
                          <a:spcPts val="0"/>
                        </a:spcAft>
                      </a:pPr>
                      <a:r>
                        <a:rPr lang="en-US" sz="1600" b="1">
                          <a:latin typeface="+mn-lt"/>
                          <a:ea typeface="Calibri"/>
                          <a:cs typeface="Calibri"/>
                        </a:rPr>
                        <a:t>CO4</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defTabSz="914400" rtl="0" eaLnBrk="1" latinLnBrk="0" hangingPunct="1">
                        <a:lnSpc>
                          <a:spcPct val="115000"/>
                        </a:lnSpc>
                        <a:spcBef>
                          <a:spcPts val="0"/>
                        </a:spcBef>
                        <a:spcAft>
                          <a:spcPts val="0"/>
                        </a:spcAft>
                      </a:pPr>
                      <a:r>
                        <a:rPr lang="en-US" sz="1800" kern="1200">
                          <a:solidFill>
                            <a:schemeClr val="tx1"/>
                          </a:solidFill>
                          <a:effectLst/>
                          <a:latin typeface="+mn-lt"/>
                          <a:ea typeface="+mn-ea"/>
                          <a:cs typeface="+mn-cs"/>
                        </a:rPr>
                        <a:t>Understand algorithmic topics of machine learning and mathematically deep enough to introduce the required theory.</a:t>
                      </a:r>
                      <a:endParaRPr lang="en-IN" sz="1800" kern="1200">
                        <a:solidFill>
                          <a:schemeClr val="tx1"/>
                        </a:solidFill>
                        <a:effectLst/>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mn-lt"/>
                          <a:ea typeface="Calibri"/>
                          <a:cs typeface="Mangal"/>
                        </a:rPr>
                        <a:t>K2</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17795">
                <a:tc>
                  <a:txBody>
                    <a:bodyPr/>
                    <a:lstStyle/>
                    <a:p>
                      <a:pPr marL="0" marR="0" algn="ctr">
                        <a:lnSpc>
                          <a:spcPct val="115000"/>
                        </a:lnSpc>
                        <a:spcBef>
                          <a:spcPts val="0"/>
                        </a:spcBef>
                        <a:spcAft>
                          <a:spcPts val="0"/>
                        </a:spcAft>
                      </a:pPr>
                      <a:r>
                        <a:rPr lang="en-US" sz="1600" b="1">
                          <a:latin typeface="+mn-lt"/>
                          <a:ea typeface="Calibri"/>
                          <a:cs typeface="Calibri"/>
                        </a:rPr>
                        <a:t>CO5</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a:solidFill>
                            <a:schemeClr val="tx1"/>
                          </a:solidFill>
                          <a:effectLst/>
                          <a:latin typeface="+mn-lt"/>
                          <a:ea typeface="+mn-ea"/>
                          <a:cs typeface="+mn-cs"/>
                        </a:rPr>
                        <a:t>Apply an appreciation for what is involved in learning from data.</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mn-lt"/>
                          <a:ea typeface="Calibri"/>
                          <a:cs typeface="Mangal"/>
                        </a:rPr>
                        <a:t>K3</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2" name="Picture 1">
            <a:extLst>
              <a:ext uri="{FF2B5EF4-FFF2-40B4-BE49-F238E27FC236}">
                <a16:creationId xmlns:a16="http://schemas.microsoft.com/office/drawing/2014/main" id="{9707C307-07F3-47EE-A403-BA26F01B2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2B826D-F520-48CD-91ED-F168AF9BF74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7AFCB5F-3C7F-4A1D-8F6D-0692F9BA0CF5}"/>
              </a:ext>
            </a:extLst>
          </p:cNvPr>
          <p:cNvPicPr>
            <a:picLocks noChangeAspect="1"/>
          </p:cNvPicPr>
          <p:nvPr/>
        </p:nvPicPr>
        <p:blipFill>
          <a:blip r:embed="rId3"/>
          <a:stretch>
            <a:fillRect/>
          </a:stretch>
        </p:blipFill>
        <p:spPr>
          <a:xfrm>
            <a:off x="1371600" y="851596"/>
            <a:ext cx="6745147" cy="5577717"/>
          </a:xfrm>
          <a:prstGeom prst="rect">
            <a:avLst/>
          </a:prstGeom>
        </p:spPr>
      </p:pic>
      <p:sp>
        <p:nvSpPr>
          <p:cNvPr id="2" name="Footer Placeholder 1">
            <a:extLst>
              <a:ext uri="{FF2B5EF4-FFF2-40B4-BE49-F238E27FC236}">
                <a16:creationId xmlns:a16="http://schemas.microsoft.com/office/drawing/2014/main" id="{1A34E1F6-E350-949D-DAB5-4EF3CEB9FFD2}"/>
              </a:ext>
            </a:extLst>
          </p:cNvPr>
          <p:cNvSpPr>
            <a:spLocks noGrp="1"/>
          </p:cNvSpPr>
          <p:nvPr>
            <p:ph type="ftr" sz="quarter" idx="11"/>
          </p:nvPr>
        </p:nvSpPr>
        <p:spPr>
          <a:xfrm>
            <a:off x="1219200" y="6356349"/>
            <a:ext cx="7239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6B11B953-069D-C79C-BD3B-2F7406A56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595615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47EB19-C29A-4B2E-BE0F-4685AC2AEDD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6B4101FF-4201-462B-AF4E-8212B8BA849A}"/>
              </a:ext>
            </a:extLst>
          </p:cNvPr>
          <p:cNvPicPr>
            <a:picLocks noChangeAspect="1"/>
          </p:cNvPicPr>
          <p:nvPr/>
        </p:nvPicPr>
        <p:blipFill>
          <a:blip r:embed="rId3"/>
          <a:stretch>
            <a:fillRect/>
          </a:stretch>
        </p:blipFill>
        <p:spPr>
          <a:xfrm>
            <a:off x="1066800" y="914401"/>
            <a:ext cx="7276618" cy="5310532"/>
          </a:xfrm>
          <a:prstGeom prst="rect">
            <a:avLst/>
          </a:prstGeom>
        </p:spPr>
      </p:pic>
      <p:sp>
        <p:nvSpPr>
          <p:cNvPr id="2" name="Footer Placeholder 1">
            <a:extLst>
              <a:ext uri="{FF2B5EF4-FFF2-40B4-BE49-F238E27FC236}">
                <a16:creationId xmlns:a16="http://schemas.microsoft.com/office/drawing/2014/main" id="{EB23D195-5343-3BE5-A60C-0373EF186EFB}"/>
              </a:ext>
            </a:extLst>
          </p:cNvPr>
          <p:cNvSpPr>
            <a:spLocks noGrp="1"/>
          </p:cNvSpPr>
          <p:nvPr>
            <p:ph type="ftr" sz="quarter" idx="11"/>
          </p:nvPr>
        </p:nvSpPr>
        <p:spPr>
          <a:xfrm>
            <a:off x="1219200" y="6377333"/>
            <a:ext cx="74676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A6ED20E5-BC37-2C68-2344-E5C795A94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88039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B66763-5303-4356-8E07-913EF3D67BEC}"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F7E85722-4ECD-455E-B55F-2684CE5951AA}"/>
              </a:ext>
            </a:extLst>
          </p:cNvPr>
          <p:cNvPicPr>
            <a:picLocks noChangeAspect="1"/>
          </p:cNvPicPr>
          <p:nvPr/>
        </p:nvPicPr>
        <p:blipFill>
          <a:blip r:embed="rId3"/>
          <a:stretch>
            <a:fillRect/>
          </a:stretch>
        </p:blipFill>
        <p:spPr>
          <a:xfrm>
            <a:off x="838200" y="1143000"/>
            <a:ext cx="7121235" cy="4572000"/>
          </a:xfrm>
          <a:prstGeom prst="rect">
            <a:avLst/>
          </a:prstGeom>
        </p:spPr>
      </p:pic>
      <p:sp>
        <p:nvSpPr>
          <p:cNvPr id="2" name="Footer Placeholder 1">
            <a:extLst>
              <a:ext uri="{FF2B5EF4-FFF2-40B4-BE49-F238E27FC236}">
                <a16:creationId xmlns:a16="http://schemas.microsoft.com/office/drawing/2014/main" id="{8970B460-470D-2BFE-1D44-D79B0D370A8E}"/>
              </a:ext>
            </a:extLst>
          </p:cNvPr>
          <p:cNvSpPr>
            <a:spLocks noGrp="1"/>
          </p:cNvSpPr>
          <p:nvPr>
            <p:ph type="ftr" sz="quarter" idx="11"/>
          </p:nvPr>
        </p:nvSpPr>
        <p:spPr>
          <a:xfrm>
            <a:off x="1143000" y="6378720"/>
            <a:ext cx="7391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0A82F305-5FC9-A576-DD57-CF698190B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235352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366879-8074-44C3-A842-5A52D78F613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147C2B66-7D28-4385-B89A-44F5F88CA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360" y="1125456"/>
            <a:ext cx="5882640" cy="4772933"/>
          </a:xfrm>
          <a:prstGeom prst="rect">
            <a:avLst/>
          </a:prstGeom>
        </p:spPr>
      </p:pic>
      <p:sp>
        <p:nvSpPr>
          <p:cNvPr id="2" name="Footer Placeholder 1">
            <a:extLst>
              <a:ext uri="{FF2B5EF4-FFF2-40B4-BE49-F238E27FC236}">
                <a16:creationId xmlns:a16="http://schemas.microsoft.com/office/drawing/2014/main" id="{E262D5E4-50C6-E4C0-D420-64185DA05026}"/>
              </a:ext>
            </a:extLst>
          </p:cNvPr>
          <p:cNvSpPr>
            <a:spLocks noGrp="1"/>
          </p:cNvSpPr>
          <p:nvPr>
            <p:ph type="ftr" sz="quarter" idx="11"/>
          </p:nvPr>
        </p:nvSpPr>
        <p:spPr>
          <a:xfrm>
            <a:off x="1219200" y="6419037"/>
            <a:ext cx="72390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93FDCFBE-6E3B-0061-6457-AC06D82D4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53905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8FA79D-A669-477A-A736-A286A92F606F}"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D6EC39D3-23FE-40BA-B8DF-ECA308CD0B1C}"/>
              </a:ext>
            </a:extLst>
          </p:cNvPr>
          <p:cNvPicPr>
            <a:picLocks noChangeAspect="1"/>
          </p:cNvPicPr>
          <p:nvPr/>
        </p:nvPicPr>
        <p:blipFill>
          <a:blip r:embed="rId3"/>
          <a:stretch>
            <a:fillRect/>
          </a:stretch>
        </p:blipFill>
        <p:spPr>
          <a:xfrm>
            <a:off x="1138070" y="877305"/>
            <a:ext cx="7243930" cy="5382841"/>
          </a:xfrm>
          <a:prstGeom prst="rect">
            <a:avLst/>
          </a:prstGeom>
        </p:spPr>
      </p:pic>
      <p:sp>
        <p:nvSpPr>
          <p:cNvPr id="2" name="Footer Placeholder 1">
            <a:extLst>
              <a:ext uri="{FF2B5EF4-FFF2-40B4-BE49-F238E27FC236}">
                <a16:creationId xmlns:a16="http://schemas.microsoft.com/office/drawing/2014/main" id="{2B1204C6-2BDA-281F-EBAE-80803291F719}"/>
              </a:ext>
            </a:extLst>
          </p:cNvPr>
          <p:cNvSpPr>
            <a:spLocks noGrp="1"/>
          </p:cNvSpPr>
          <p:nvPr>
            <p:ph type="ftr" sz="quarter" idx="11"/>
          </p:nvPr>
        </p:nvSpPr>
        <p:spPr>
          <a:xfrm>
            <a:off x="1219200" y="6451651"/>
            <a:ext cx="724393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02666FE2-FEEC-0F96-E068-FC37E9F00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3306256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64A6A8B-DF14-4616-840E-DE00D80661BA}"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5DB10D6-65DA-423D-9A45-BA132FDE4047}"/>
              </a:ext>
            </a:extLst>
          </p:cNvPr>
          <p:cNvPicPr>
            <a:picLocks noChangeAspect="1"/>
          </p:cNvPicPr>
          <p:nvPr/>
        </p:nvPicPr>
        <p:blipFill>
          <a:blip r:embed="rId3"/>
          <a:stretch>
            <a:fillRect/>
          </a:stretch>
        </p:blipFill>
        <p:spPr>
          <a:xfrm>
            <a:off x="1066800" y="996870"/>
            <a:ext cx="7217915" cy="5048409"/>
          </a:xfrm>
          <a:prstGeom prst="rect">
            <a:avLst/>
          </a:prstGeom>
        </p:spPr>
      </p:pic>
      <p:sp>
        <p:nvSpPr>
          <p:cNvPr id="2" name="Footer Placeholder 1">
            <a:extLst>
              <a:ext uri="{FF2B5EF4-FFF2-40B4-BE49-F238E27FC236}">
                <a16:creationId xmlns:a16="http://schemas.microsoft.com/office/drawing/2014/main" id="{EE75B49B-F018-1D13-6B68-7C92ABC564CF}"/>
              </a:ext>
            </a:extLst>
          </p:cNvPr>
          <p:cNvSpPr>
            <a:spLocks noGrp="1"/>
          </p:cNvSpPr>
          <p:nvPr>
            <p:ph type="ftr" sz="quarter" idx="11"/>
          </p:nvPr>
        </p:nvSpPr>
        <p:spPr>
          <a:xfrm>
            <a:off x="1219199" y="6492874"/>
            <a:ext cx="7217915"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BF28E4C8-25EA-EFF2-60F1-A311BAD39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014610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814115-6C86-47F6-A0F4-3FB066D3246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875875BD-A7DC-4650-AD43-EFD1296777F6}"/>
              </a:ext>
            </a:extLst>
          </p:cNvPr>
          <p:cNvPicPr>
            <a:picLocks noChangeAspect="1"/>
          </p:cNvPicPr>
          <p:nvPr/>
        </p:nvPicPr>
        <p:blipFill>
          <a:blip r:embed="rId3"/>
          <a:stretch>
            <a:fillRect/>
          </a:stretch>
        </p:blipFill>
        <p:spPr>
          <a:xfrm>
            <a:off x="1260676" y="1051803"/>
            <a:ext cx="7079848" cy="5040386"/>
          </a:xfrm>
          <a:prstGeom prst="rect">
            <a:avLst/>
          </a:prstGeom>
        </p:spPr>
      </p:pic>
      <p:sp>
        <p:nvSpPr>
          <p:cNvPr id="2" name="Footer Placeholder 1">
            <a:extLst>
              <a:ext uri="{FF2B5EF4-FFF2-40B4-BE49-F238E27FC236}">
                <a16:creationId xmlns:a16="http://schemas.microsoft.com/office/drawing/2014/main" id="{FF8D4ADC-AC8F-7CA3-0095-40D145595B75}"/>
              </a:ext>
            </a:extLst>
          </p:cNvPr>
          <p:cNvSpPr>
            <a:spLocks noGrp="1"/>
          </p:cNvSpPr>
          <p:nvPr>
            <p:ph type="ftr" sz="quarter" idx="11"/>
          </p:nvPr>
        </p:nvSpPr>
        <p:spPr>
          <a:xfrm>
            <a:off x="1260676" y="6356350"/>
            <a:ext cx="7197524"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71199B3D-7B0E-D7B4-EDF0-25CB342FD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542296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7B206C-2238-45F4-B6D7-36D055647677}"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46B247DE-E454-477A-B36B-7F1ADF953632}"/>
              </a:ext>
            </a:extLst>
          </p:cNvPr>
          <p:cNvPicPr>
            <a:picLocks noChangeAspect="1"/>
          </p:cNvPicPr>
          <p:nvPr/>
        </p:nvPicPr>
        <p:blipFill>
          <a:blip r:embed="rId3"/>
          <a:stretch>
            <a:fillRect/>
          </a:stretch>
        </p:blipFill>
        <p:spPr>
          <a:xfrm>
            <a:off x="551024" y="1507079"/>
            <a:ext cx="8041952" cy="3918995"/>
          </a:xfrm>
          <a:prstGeom prst="rect">
            <a:avLst/>
          </a:prstGeom>
        </p:spPr>
      </p:pic>
      <p:sp>
        <p:nvSpPr>
          <p:cNvPr id="2" name="Footer Placeholder 1">
            <a:extLst>
              <a:ext uri="{FF2B5EF4-FFF2-40B4-BE49-F238E27FC236}">
                <a16:creationId xmlns:a16="http://schemas.microsoft.com/office/drawing/2014/main" id="{34DBB62A-02EB-3ABD-32B2-4843C9A91E15}"/>
              </a:ext>
            </a:extLst>
          </p:cNvPr>
          <p:cNvSpPr>
            <a:spLocks noGrp="1"/>
          </p:cNvSpPr>
          <p:nvPr>
            <p:ph type="ftr" sz="quarter" idx="11"/>
          </p:nvPr>
        </p:nvSpPr>
        <p:spPr>
          <a:xfrm>
            <a:off x="1371600" y="6410400"/>
            <a:ext cx="70104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FB917527-34E5-F9D9-ACCA-E2844F818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62902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7AC34F-0519-489C-B67B-50C0B2D25EEA}"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E28C7310-A9DF-494A-8A44-736A65DB27BC}"/>
              </a:ext>
            </a:extLst>
          </p:cNvPr>
          <p:cNvPicPr>
            <a:picLocks noChangeAspect="1"/>
          </p:cNvPicPr>
          <p:nvPr/>
        </p:nvPicPr>
        <p:blipFill>
          <a:blip r:embed="rId3"/>
          <a:stretch>
            <a:fillRect/>
          </a:stretch>
        </p:blipFill>
        <p:spPr>
          <a:xfrm>
            <a:off x="990600" y="929373"/>
            <a:ext cx="7352818" cy="5146973"/>
          </a:xfrm>
          <a:prstGeom prst="rect">
            <a:avLst/>
          </a:prstGeom>
        </p:spPr>
      </p:pic>
      <p:sp>
        <p:nvSpPr>
          <p:cNvPr id="2" name="Footer Placeholder 1">
            <a:extLst>
              <a:ext uri="{FF2B5EF4-FFF2-40B4-BE49-F238E27FC236}">
                <a16:creationId xmlns:a16="http://schemas.microsoft.com/office/drawing/2014/main" id="{E1B4F73B-BE20-6864-4E08-9AD9E705A178}"/>
              </a:ext>
            </a:extLst>
          </p:cNvPr>
          <p:cNvSpPr>
            <a:spLocks noGrp="1"/>
          </p:cNvSpPr>
          <p:nvPr>
            <p:ph type="ftr" sz="quarter" idx="11"/>
          </p:nvPr>
        </p:nvSpPr>
        <p:spPr>
          <a:xfrm>
            <a:off x="1371600" y="6369164"/>
            <a:ext cx="6971818"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E3756768-F89A-5C6B-D8A7-52470EAA4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0775694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457638-8424-474F-B375-8C738B05D41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Learning  (CO1,2,3,4)</a:t>
            </a:r>
          </a:p>
        </p:txBody>
      </p:sp>
      <p:pic>
        <p:nvPicPr>
          <p:cNvPr id="3" name="Picture 2">
            <a:extLst>
              <a:ext uri="{FF2B5EF4-FFF2-40B4-BE49-F238E27FC236}">
                <a16:creationId xmlns:a16="http://schemas.microsoft.com/office/drawing/2014/main" id="{D904141C-AFBB-4DAD-A298-E410E926194B}"/>
              </a:ext>
            </a:extLst>
          </p:cNvPr>
          <p:cNvPicPr>
            <a:picLocks noChangeAspect="1"/>
          </p:cNvPicPr>
          <p:nvPr/>
        </p:nvPicPr>
        <p:blipFill>
          <a:blip r:embed="rId2"/>
          <a:stretch>
            <a:fillRect/>
          </a:stretch>
        </p:blipFill>
        <p:spPr>
          <a:xfrm>
            <a:off x="1371600" y="792058"/>
            <a:ext cx="6934200" cy="5458032"/>
          </a:xfrm>
          <a:prstGeom prst="rect">
            <a:avLst/>
          </a:prstGeom>
        </p:spPr>
      </p:pic>
      <p:sp>
        <p:nvSpPr>
          <p:cNvPr id="2" name="Footer Placeholder 1">
            <a:extLst>
              <a:ext uri="{FF2B5EF4-FFF2-40B4-BE49-F238E27FC236}">
                <a16:creationId xmlns:a16="http://schemas.microsoft.com/office/drawing/2014/main" id="{386454D5-41C5-931A-0A65-2A91AA42E1B7}"/>
              </a:ext>
            </a:extLst>
          </p:cNvPr>
          <p:cNvSpPr>
            <a:spLocks noGrp="1"/>
          </p:cNvSpPr>
          <p:nvPr>
            <p:ph type="ftr" sz="quarter" idx="11"/>
          </p:nvPr>
        </p:nvSpPr>
        <p:spPr>
          <a:xfrm>
            <a:off x="1371600" y="6465950"/>
            <a:ext cx="6934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DE2E9120-A73E-045B-4641-AE1F00814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8724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pPr marL="38100">
                <a:lnSpc>
                  <a:spcPct val="100000"/>
                </a:lnSpc>
              </a:pPr>
              <a:t>9</a:t>
            </a:fld>
            <a:endParaRPr lang="en-US" spc="-5"/>
          </a:p>
        </p:txBody>
      </p:sp>
      <p:sp>
        <p:nvSpPr>
          <p:cNvPr id="3" name="object 7"/>
          <p:cNvSpPr txBox="1"/>
          <p:nvPr/>
        </p:nvSpPr>
        <p:spPr>
          <a:xfrm>
            <a:off x="533400" y="872214"/>
            <a:ext cx="8305800" cy="5504456"/>
          </a:xfrm>
          <a:prstGeom prst="rect">
            <a:avLst/>
          </a:prstGeom>
        </p:spPr>
        <p:txBody>
          <a:bodyPr vert="horz" wrap="square" lIns="0" tIns="12065" rIns="0" bIns="0" rtlCol="0">
            <a:spAutoFit/>
          </a:bodyPr>
          <a:lstStyle/>
          <a:p>
            <a:pPr marL="12700">
              <a:lnSpc>
                <a:spcPct val="150000"/>
              </a:lnSpc>
              <a:buClr>
                <a:srgbClr val="0AD0D9"/>
              </a:buClr>
              <a:buSzPct val="95454"/>
              <a:tabLst>
                <a:tab pos="286385" algn="l"/>
                <a:tab pos="287020" algn="l"/>
              </a:tabLst>
            </a:pPr>
            <a:r>
              <a:rPr lang="en-US" sz="2000"/>
              <a:t>1. Engineering knowledge: </a:t>
            </a:r>
          </a:p>
          <a:p>
            <a:pPr marL="12700">
              <a:lnSpc>
                <a:spcPct val="150000"/>
              </a:lnSpc>
              <a:buClr>
                <a:srgbClr val="0AD0D9"/>
              </a:buClr>
              <a:buSzPct val="95454"/>
              <a:tabLst>
                <a:tab pos="286385" algn="l"/>
                <a:tab pos="287020" algn="l"/>
              </a:tabLst>
            </a:pPr>
            <a:r>
              <a:rPr lang="en-US" sz="2000"/>
              <a:t>2. Problem analysis: </a:t>
            </a:r>
          </a:p>
          <a:p>
            <a:pPr marL="12700">
              <a:lnSpc>
                <a:spcPct val="150000"/>
              </a:lnSpc>
              <a:buClr>
                <a:srgbClr val="0AD0D9"/>
              </a:buClr>
              <a:buSzPct val="95454"/>
              <a:tabLst>
                <a:tab pos="286385" algn="l"/>
                <a:tab pos="287020" algn="l"/>
              </a:tabLst>
            </a:pPr>
            <a:r>
              <a:rPr lang="en-US" sz="2000"/>
              <a:t>3. Design/development of solutions: </a:t>
            </a:r>
          </a:p>
          <a:p>
            <a:pPr marL="12700">
              <a:lnSpc>
                <a:spcPct val="150000"/>
              </a:lnSpc>
              <a:buClr>
                <a:srgbClr val="0AD0D9"/>
              </a:buClr>
              <a:buSzPct val="95454"/>
              <a:tabLst>
                <a:tab pos="286385" algn="l"/>
                <a:tab pos="287020" algn="l"/>
              </a:tabLst>
            </a:pPr>
            <a:r>
              <a:rPr lang="en-US" sz="2000"/>
              <a:t>4. Conduct investigations of complex problems: </a:t>
            </a:r>
          </a:p>
          <a:p>
            <a:pPr marL="12700">
              <a:lnSpc>
                <a:spcPct val="150000"/>
              </a:lnSpc>
              <a:buClr>
                <a:srgbClr val="0AD0D9"/>
              </a:buClr>
              <a:buSzPct val="95454"/>
              <a:tabLst>
                <a:tab pos="286385" algn="l"/>
                <a:tab pos="287020" algn="l"/>
              </a:tabLst>
            </a:pPr>
            <a:r>
              <a:rPr lang="en-US" sz="2000"/>
              <a:t>5. Modern tool usage:</a:t>
            </a:r>
          </a:p>
          <a:p>
            <a:pPr marL="12700">
              <a:lnSpc>
                <a:spcPct val="150000"/>
              </a:lnSpc>
              <a:buClr>
                <a:srgbClr val="0AD0D9"/>
              </a:buClr>
              <a:buSzPct val="95454"/>
              <a:tabLst>
                <a:tab pos="286385" algn="l"/>
                <a:tab pos="287020" algn="l"/>
              </a:tabLst>
            </a:pPr>
            <a:r>
              <a:rPr lang="en-US" sz="2000"/>
              <a:t>6. The engineer and society:</a:t>
            </a:r>
          </a:p>
          <a:p>
            <a:pPr marL="12700">
              <a:lnSpc>
                <a:spcPct val="150000"/>
              </a:lnSpc>
              <a:buClr>
                <a:srgbClr val="0AD0D9"/>
              </a:buClr>
              <a:buSzPct val="95454"/>
              <a:tabLst>
                <a:tab pos="286385" algn="l"/>
                <a:tab pos="287020" algn="l"/>
              </a:tabLst>
            </a:pPr>
            <a:r>
              <a:rPr lang="en-US" sz="2000"/>
              <a:t>7. Environment and sustainability: </a:t>
            </a:r>
          </a:p>
          <a:p>
            <a:pPr marL="12700">
              <a:lnSpc>
                <a:spcPct val="150000"/>
              </a:lnSpc>
              <a:buClr>
                <a:srgbClr val="0AD0D9"/>
              </a:buClr>
              <a:buSzPct val="95454"/>
              <a:tabLst>
                <a:tab pos="286385" algn="l"/>
                <a:tab pos="287020" algn="l"/>
              </a:tabLst>
            </a:pPr>
            <a:r>
              <a:rPr lang="en-US" sz="2000"/>
              <a:t>8. Ethics:</a:t>
            </a:r>
          </a:p>
          <a:p>
            <a:pPr marL="12700">
              <a:lnSpc>
                <a:spcPct val="150000"/>
              </a:lnSpc>
              <a:buClr>
                <a:srgbClr val="0AD0D9"/>
              </a:buClr>
              <a:buSzPct val="95454"/>
              <a:tabLst>
                <a:tab pos="286385" algn="l"/>
                <a:tab pos="287020" algn="l"/>
              </a:tabLst>
            </a:pPr>
            <a:r>
              <a:rPr lang="en-US" sz="2000"/>
              <a:t>9. Individual and team work: </a:t>
            </a:r>
          </a:p>
          <a:p>
            <a:pPr marL="12700">
              <a:lnSpc>
                <a:spcPct val="150000"/>
              </a:lnSpc>
              <a:buClr>
                <a:srgbClr val="0AD0D9"/>
              </a:buClr>
              <a:buSzPct val="95454"/>
              <a:tabLst>
                <a:tab pos="286385" algn="l"/>
                <a:tab pos="287020" algn="l"/>
              </a:tabLst>
            </a:pPr>
            <a:r>
              <a:rPr lang="en-US" sz="2000"/>
              <a:t>10. Communication: </a:t>
            </a:r>
          </a:p>
          <a:p>
            <a:pPr marL="12700">
              <a:lnSpc>
                <a:spcPct val="150000"/>
              </a:lnSpc>
              <a:buClr>
                <a:srgbClr val="0AD0D9"/>
              </a:buClr>
              <a:buSzPct val="95454"/>
              <a:tabLst>
                <a:tab pos="286385" algn="l"/>
                <a:tab pos="287020" algn="l"/>
              </a:tabLst>
            </a:pPr>
            <a:r>
              <a:rPr lang="en-US" sz="2000"/>
              <a:t>11. Project management and finance: </a:t>
            </a:r>
          </a:p>
          <a:p>
            <a:pPr marL="12700">
              <a:lnSpc>
                <a:spcPct val="150000"/>
              </a:lnSpc>
              <a:buClr>
                <a:srgbClr val="0AD0D9"/>
              </a:buClr>
              <a:buSzPct val="95454"/>
              <a:tabLst>
                <a:tab pos="286385" algn="l"/>
                <a:tab pos="287020" algn="l"/>
              </a:tabLst>
            </a:pPr>
            <a:r>
              <a:rPr lang="en-US" sz="2000"/>
              <a:t>12. Life-long learning</a:t>
            </a:r>
          </a:p>
        </p:txBody>
      </p:sp>
      <p:sp>
        <p:nvSpPr>
          <p:cNvPr id="5" name="Date Placeholder 4"/>
          <p:cNvSpPr>
            <a:spLocks noGrp="1"/>
          </p:cNvSpPr>
          <p:nvPr>
            <p:ph type="dt" sz="half" idx="10"/>
          </p:nvPr>
        </p:nvSpPr>
        <p:spPr/>
        <p:txBody>
          <a:bodyPr/>
          <a:lstStyle/>
          <a:p>
            <a:fld id="{AA824C2A-387A-4DD5-82D0-0887CF8AEE15}" type="datetime1">
              <a:rPr lang="en-US" smtClean="0"/>
              <a:t>2/14/2024</a:t>
            </a:fld>
            <a:endParaRPr lang="en-US"/>
          </a:p>
        </p:txBody>
      </p:sp>
      <p:sp>
        <p:nvSpPr>
          <p:cNvPr id="6" name="Footer Placeholder 5"/>
          <p:cNvSpPr>
            <a:spLocks noGrp="1"/>
          </p:cNvSpPr>
          <p:nvPr>
            <p:ph type="ftr" sz="quarter" idx="11"/>
          </p:nvPr>
        </p:nvSpPr>
        <p:spPr>
          <a:xfrm>
            <a:off x="3124200" y="6356350"/>
            <a:ext cx="4191000" cy="365125"/>
          </a:xfrm>
        </p:spPr>
        <p:txBody>
          <a:bodyPr/>
          <a:lstStyle/>
          <a:p>
            <a:r>
              <a:rPr lang="en-US" dirty="0"/>
              <a:t> Dr. Roop Singh      ACSML0601     Machine Learning     Unit 1</a:t>
            </a:r>
          </a:p>
        </p:txBody>
      </p:sp>
      <p:sp>
        <p:nvSpPr>
          <p:cNvPr id="11" name="Title 1">
            <a:extLst>
              <a:ext uri="{FF2B5EF4-FFF2-40B4-BE49-F238E27FC236}">
                <a16:creationId xmlns:a16="http://schemas.microsoft.com/office/drawing/2014/main" id="{E3DF57FB-34D7-44CA-90FC-1B7B4C4357BC}"/>
              </a:ext>
            </a:extLst>
          </p:cNvPr>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a:t>Program</a:t>
            </a:r>
            <a:r>
              <a:rPr kumimoji="0" lang="en-US" sz="2800" b="0" i="0" u="none" strike="noStrike" kern="1200" cap="none" spc="0" normalizeH="0" noProof="0">
                <a:ln>
                  <a:noFill/>
                </a:ln>
                <a:solidFill>
                  <a:schemeClr val="dk1"/>
                </a:solidFill>
                <a:effectLst/>
                <a:uLnTx/>
                <a:uFillTx/>
                <a:latin typeface="+mn-lt"/>
                <a:ea typeface="+mn-ea"/>
                <a:cs typeface="+mn-cs"/>
              </a:rPr>
              <a:t> Outcome</a:t>
            </a:r>
            <a:endParaRPr kumimoji="0" lang="en-US" sz="2800" b="0" i="0" u="none" strike="noStrike" kern="1200" cap="none" spc="0" normalizeH="0" baseline="0" noProof="0">
              <a:ln>
                <a:noFill/>
              </a:ln>
              <a:solidFill>
                <a:schemeClr val="dk1"/>
              </a:solidFill>
              <a:effectLst/>
              <a:uLnTx/>
              <a:uFillTx/>
              <a:latin typeface="+mn-lt"/>
              <a:ea typeface="+mn-ea"/>
              <a:cs typeface="+mn-cs"/>
            </a:endParaRPr>
          </a:p>
        </p:txBody>
      </p:sp>
      <p:pic>
        <p:nvPicPr>
          <p:cNvPr id="4" name="Picture 3">
            <a:extLst>
              <a:ext uri="{FF2B5EF4-FFF2-40B4-BE49-F238E27FC236}">
                <a16:creationId xmlns:a16="http://schemas.microsoft.com/office/drawing/2014/main" id="{3DB00B0D-A8B9-7722-D8BA-574FB3784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ox(in)">
                                      <p:cBhvr>
                                        <p:cTn id="25" dur="1000"/>
                                        <p:tgtEl>
                                          <p:spTgt spid="3">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ox(in)">
                                      <p:cBhvr>
                                        <p:cTn id="28" dur="1000"/>
                                        <p:tgtEl>
                                          <p:spTgt spid="3">
                                            <p:txEl>
                                              <p:pRg st="7" end="7"/>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ox(in)">
                                      <p:cBhvr>
                                        <p:cTn id="31" dur="1000"/>
                                        <p:tgtEl>
                                          <p:spTgt spid="3">
                                            <p:txEl>
                                              <p:pRg st="8" end="8"/>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ox(in)">
                                      <p:cBhvr>
                                        <p:cTn id="34" dur="1000"/>
                                        <p:tgtEl>
                                          <p:spTgt spid="3">
                                            <p:txEl>
                                              <p:pRg st="9" end="9"/>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ox(in)">
                                      <p:cBhvr>
                                        <p:cTn id="37" dur="1000"/>
                                        <p:tgtEl>
                                          <p:spTgt spid="3">
                                            <p:txEl>
                                              <p:pRg st="10" end="10"/>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box(in)">
                                      <p:cBhvr>
                                        <p:cTn id="4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60FAC0-248C-4516-B690-EE8319859A75}"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800" b="1"/>
              <a:t>Learning:</a:t>
            </a:r>
          </a:p>
          <a:p>
            <a:pPr marL="0" indent="0" algn="just">
              <a:buNone/>
            </a:pPr>
            <a:endParaRPr lang="en-US" sz="1800"/>
          </a:p>
          <a:p>
            <a:pPr algn="just"/>
            <a:r>
              <a:rPr lang="en-US" sz="2000"/>
              <a:t>The acquisition of knowledge or skills through study, experience, or being taught.</a:t>
            </a:r>
          </a:p>
          <a:p>
            <a:pPr algn="just"/>
            <a:endParaRPr lang="en-US" sz="2000"/>
          </a:p>
          <a:p>
            <a:pPr algn="just"/>
            <a:r>
              <a:rPr lang="en-US" sz="2000"/>
              <a:t>Children learn by watching and imitating the people around them. </a:t>
            </a:r>
          </a:p>
          <a:p>
            <a:pPr algn="just"/>
            <a:endParaRPr lang="en-US" sz="2000"/>
          </a:p>
          <a:p>
            <a:pPr algn="just"/>
            <a:r>
              <a:rPr lang="en-US" sz="2000"/>
              <a:t>Psychologists call this observational learning. And they learn by listening to what other people say about how the world works—what psychologists call learning from testimony. (Gopnik 2016: 89)</a:t>
            </a:r>
          </a:p>
          <a:p>
            <a:pPr marL="0" indent="0" algn="just">
              <a:buNone/>
            </a:pPr>
            <a:endParaRPr lang="en-US" sz="2400" b="1"/>
          </a:p>
        </p:txBody>
      </p:sp>
      <p:sp>
        <p:nvSpPr>
          <p:cNvPr id="2" name="Footer Placeholder 1">
            <a:extLst>
              <a:ext uri="{FF2B5EF4-FFF2-40B4-BE49-F238E27FC236}">
                <a16:creationId xmlns:a16="http://schemas.microsoft.com/office/drawing/2014/main" id="{D17B2042-71BA-8466-3D77-5C0F1D30D930}"/>
              </a:ext>
            </a:extLst>
          </p:cNvPr>
          <p:cNvSpPr>
            <a:spLocks noGrp="1"/>
          </p:cNvSpPr>
          <p:nvPr>
            <p:ph type="ftr" sz="quarter" idx="11"/>
          </p:nvPr>
        </p:nvSpPr>
        <p:spPr>
          <a:xfrm>
            <a:off x="1371600" y="6356350"/>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008A5309-2728-7A8B-5D91-14963E1B8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39271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7947A8C-335A-47EA-9F65-548D238606D6}"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400" b="1"/>
              <a:t>Well Posed Learning Problem:</a:t>
            </a:r>
          </a:p>
          <a:p>
            <a:pPr marL="0" indent="0" algn="just">
              <a:buNone/>
            </a:pPr>
            <a:endParaRPr lang="en-US" sz="2400" b="1"/>
          </a:p>
          <a:p>
            <a:pPr algn="just"/>
            <a:r>
              <a:rPr lang="en-US" sz="2400" b="1" i="1"/>
              <a:t>Definition: </a:t>
            </a:r>
            <a:r>
              <a:rPr lang="en-US" sz="2400"/>
              <a:t>A computer program is said to learn from experience </a:t>
            </a:r>
            <a:r>
              <a:rPr lang="en-US" sz="2400" b="1">
                <a:solidFill>
                  <a:srgbClr val="FF0000"/>
                </a:solidFill>
              </a:rPr>
              <a:t>E</a:t>
            </a:r>
            <a:r>
              <a:rPr lang="en-US" sz="2400"/>
              <a:t> with respect to some class of tasks </a:t>
            </a:r>
            <a:r>
              <a:rPr lang="en-US" sz="2400" b="1">
                <a:solidFill>
                  <a:srgbClr val="FF0000"/>
                </a:solidFill>
              </a:rPr>
              <a:t>T</a:t>
            </a:r>
            <a:r>
              <a:rPr lang="en-US" sz="2400" b="1" i="1"/>
              <a:t> </a:t>
            </a:r>
            <a:r>
              <a:rPr lang="en-US" sz="2400"/>
              <a:t>and performance measure </a:t>
            </a:r>
            <a:r>
              <a:rPr lang="en-US" sz="2400" b="1">
                <a:solidFill>
                  <a:srgbClr val="FF0000"/>
                </a:solidFill>
              </a:rPr>
              <a:t>P</a:t>
            </a:r>
            <a:r>
              <a:rPr lang="en-US" sz="2400"/>
              <a:t>, if its performance at tasks in </a:t>
            </a:r>
            <a:r>
              <a:rPr lang="en-US" sz="2400" b="1">
                <a:solidFill>
                  <a:srgbClr val="FF0000"/>
                </a:solidFill>
              </a:rPr>
              <a:t>T</a:t>
            </a:r>
            <a:r>
              <a:rPr lang="en-US" sz="2400"/>
              <a:t>, as measured by </a:t>
            </a:r>
            <a:r>
              <a:rPr lang="en-US" sz="2400" b="1">
                <a:solidFill>
                  <a:srgbClr val="FF0000"/>
                </a:solidFill>
              </a:rPr>
              <a:t>P</a:t>
            </a:r>
            <a:r>
              <a:rPr lang="en-US" sz="2400">
                <a:solidFill>
                  <a:srgbClr val="FF0000"/>
                </a:solidFill>
              </a:rPr>
              <a:t>,</a:t>
            </a:r>
            <a:r>
              <a:rPr lang="en-US" sz="2400"/>
              <a:t> improves with experience </a:t>
            </a:r>
            <a:r>
              <a:rPr lang="en-US" sz="2400" b="1">
                <a:solidFill>
                  <a:srgbClr val="FF0000"/>
                </a:solidFill>
              </a:rPr>
              <a:t>E</a:t>
            </a:r>
            <a:r>
              <a:rPr lang="en-US" sz="2400"/>
              <a:t>.</a:t>
            </a:r>
          </a:p>
          <a:p>
            <a:pPr marL="355600">
              <a:lnSpc>
                <a:spcPct val="150000"/>
              </a:lnSpc>
              <a:spcBef>
                <a:spcPts val="95"/>
              </a:spcBef>
              <a:buClr>
                <a:schemeClr val="tx1"/>
              </a:buClr>
              <a:buSzPct val="93181"/>
              <a:tabLst>
                <a:tab pos="286385" algn="l"/>
                <a:tab pos="287020" algn="l"/>
              </a:tabLst>
            </a:pPr>
            <a:endParaRPr lang="en-US" sz="2200"/>
          </a:p>
          <a:p>
            <a:pPr algn="just"/>
            <a:r>
              <a:rPr lang="en-US" sz="2400"/>
              <a:t>For example, a computer program that learns to play checkers might improve its performance as </a:t>
            </a:r>
            <a:r>
              <a:rPr lang="en-US" sz="2400" b="1" i="1"/>
              <a:t>measured by its ability to win </a:t>
            </a:r>
            <a:r>
              <a:rPr lang="en-US" sz="2400"/>
              <a:t>at the class of tasks involving </a:t>
            </a:r>
            <a:r>
              <a:rPr lang="en-US" sz="2400" b="1" i="1"/>
              <a:t>playing checkers games, </a:t>
            </a:r>
            <a:r>
              <a:rPr lang="en-US" sz="2400"/>
              <a:t>through experience </a:t>
            </a:r>
            <a:r>
              <a:rPr lang="en-US" sz="2400" b="1" i="1"/>
              <a:t>obtained </a:t>
            </a:r>
            <a:r>
              <a:rPr lang="en-US" sz="2400"/>
              <a:t>by </a:t>
            </a:r>
            <a:r>
              <a:rPr lang="en-US" sz="2400" b="1" i="1"/>
              <a:t>playing games against itself.</a:t>
            </a:r>
            <a:endParaRPr lang="en-US" sz="2200"/>
          </a:p>
        </p:txBody>
      </p:sp>
      <p:sp>
        <p:nvSpPr>
          <p:cNvPr id="2" name="Footer Placeholder 1">
            <a:extLst>
              <a:ext uri="{FF2B5EF4-FFF2-40B4-BE49-F238E27FC236}">
                <a16:creationId xmlns:a16="http://schemas.microsoft.com/office/drawing/2014/main" id="{F63A8737-8BB1-6C03-7888-FABAF6D42BFC}"/>
              </a:ext>
            </a:extLst>
          </p:cNvPr>
          <p:cNvSpPr>
            <a:spLocks noGrp="1"/>
          </p:cNvSpPr>
          <p:nvPr>
            <p:ph type="ftr" sz="quarter" idx="11"/>
          </p:nvPr>
        </p:nvSpPr>
        <p:spPr>
          <a:xfrm>
            <a:off x="1371600" y="6391509"/>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B6748353-7AF6-92E8-D03A-E5A3BB506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011589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55CA5F-284D-4A5B-BF76-B563CD04553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dk1"/>
                </a:solidFill>
                <a:effectLst/>
                <a:uLnTx/>
                <a:uFillTx/>
                <a:latin typeface="+mn-lt"/>
                <a:ea typeface="+mn-ea"/>
                <a:cs typeface="+mn-cs"/>
              </a:rPr>
              <a:t>Learning  (CO1,2,3,4)</a:t>
            </a:r>
          </a:p>
        </p:txBody>
      </p:sp>
      <p:pic>
        <p:nvPicPr>
          <p:cNvPr id="8" name="Picture 7">
            <a:extLst>
              <a:ext uri="{FF2B5EF4-FFF2-40B4-BE49-F238E27FC236}">
                <a16:creationId xmlns:a16="http://schemas.microsoft.com/office/drawing/2014/main" id="{2F8573B9-6902-4406-ACA8-7726711F28B9}"/>
              </a:ext>
            </a:extLst>
          </p:cNvPr>
          <p:cNvPicPr>
            <a:picLocks noChangeAspect="1"/>
          </p:cNvPicPr>
          <p:nvPr/>
        </p:nvPicPr>
        <p:blipFill>
          <a:blip r:embed="rId2"/>
          <a:stretch>
            <a:fillRect/>
          </a:stretch>
        </p:blipFill>
        <p:spPr>
          <a:xfrm>
            <a:off x="1371600" y="792807"/>
            <a:ext cx="6781800" cy="5456536"/>
          </a:xfrm>
          <a:prstGeom prst="rect">
            <a:avLst/>
          </a:prstGeom>
        </p:spPr>
      </p:pic>
      <p:sp>
        <p:nvSpPr>
          <p:cNvPr id="2" name="Footer Placeholder 1">
            <a:extLst>
              <a:ext uri="{FF2B5EF4-FFF2-40B4-BE49-F238E27FC236}">
                <a16:creationId xmlns:a16="http://schemas.microsoft.com/office/drawing/2014/main" id="{5B2065F7-7595-4E4B-1470-04A7778B0C0A}"/>
              </a:ext>
            </a:extLst>
          </p:cNvPr>
          <p:cNvSpPr>
            <a:spLocks noGrp="1"/>
          </p:cNvSpPr>
          <p:nvPr>
            <p:ph type="ftr" sz="quarter" idx="11"/>
          </p:nvPr>
        </p:nvSpPr>
        <p:spPr>
          <a:xfrm>
            <a:off x="1371600" y="6371256"/>
            <a:ext cx="70104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AAA7B2AB-201A-F6F4-124D-7FDC1613D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738226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B79540-D1C0-4242-B31B-155A9D6D1393}"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r>
              <a:rPr lang="en-US" sz="2400" b="1"/>
              <a:t>A checkers learning problem:</a:t>
            </a:r>
          </a:p>
          <a:p>
            <a:endParaRPr lang="en-US" sz="2400" b="1"/>
          </a:p>
          <a:p>
            <a:r>
              <a:rPr lang="en-US" sz="2400" b="1"/>
              <a:t>Task T: </a:t>
            </a:r>
            <a:r>
              <a:rPr lang="en-US" sz="2400"/>
              <a:t>playing checkers</a:t>
            </a:r>
          </a:p>
          <a:p>
            <a:r>
              <a:rPr lang="en-US" sz="2400" b="1"/>
              <a:t>Performance measure P:</a:t>
            </a:r>
            <a:r>
              <a:rPr lang="en-US" sz="2400"/>
              <a:t> percent of games won against opponents</a:t>
            </a:r>
          </a:p>
          <a:p>
            <a:r>
              <a:rPr lang="en-US" sz="2400" b="1"/>
              <a:t>Training experience E: </a:t>
            </a:r>
            <a:r>
              <a:rPr lang="en-US" sz="2400"/>
              <a:t>playing practice games against itself</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C23D4734-75FA-FD40-0594-70F04DB5B280}"/>
              </a:ext>
            </a:extLst>
          </p:cNvPr>
          <p:cNvSpPr>
            <a:spLocks noGrp="1"/>
          </p:cNvSpPr>
          <p:nvPr>
            <p:ph type="ftr" sz="quarter" idx="11"/>
          </p:nvPr>
        </p:nvSpPr>
        <p:spPr>
          <a:xfrm>
            <a:off x="1371600" y="6417545"/>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447550B6-8548-06E9-EEAD-4E63A2618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4717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48BD01-0CF6-416E-B529-6C073F2B1D52}"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r>
              <a:rPr lang="en-US" sz="2400" b="1"/>
              <a:t>A handwriting recognition learning problem:</a:t>
            </a:r>
          </a:p>
          <a:p>
            <a:endParaRPr lang="en-US" sz="2400" b="1"/>
          </a:p>
          <a:p>
            <a:r>
              <a:rPr lang="en-US" sz="2400" b="1"/>
              <a:t>Task T:</a:t>
            </a:r>
            <a:r>
              <a:rPr lang="en-US" sz="2400"/>
              <a:t> recognizing and classifying handwritten words within images</a:t>
            </a:r>
          </a:p>
          <a:p>
            <a:r>
              <a:rPr lang="en-US" sz="2400" b="1"/>
              <a:t>Performance measure </a:t>
            </a:r>
            <a:r>
              <a:rPr lang="en-US" sz="2400" b="1" i="1"/>
              <a:t>P: </a:t>
            </a:r>
            <a:r>
              <a:rPr lang="en-US" sz="2400"/>
              <a:t>percent of words correctly classified</a:t>
            </a:r>
          </a:p>
          <a:p>
            <a:r>
              <a:rPr lang="en-US" sz="2400" b="1"/>
              <a:t>Training experience E: </a:t>
            </a:r>
            <a:r>
              <a:rPr lang="en-US" sz="2400"/>
              <a:t>a database of handwritten words with given classifications</a:t>
            </a:r>
            <a:endParaRPr lang="en-US" sz="2200"/>
          </a:p>
        </p:txBody>
      </p:sp>
      <p:sp>
        <p:nvSpPr>
          <p:cNvPr id="2" name="Footer Placeholder 1">
            <a:extLst>
              <a:ext uri="{FF2B5EF4-FFF2-40B4-BE49-F238E27FC236}">
                <a16:creationId xmlns:a16="http://schemas.microsoft.com/office/drawing/2014/main" id="{E18885CE-8DFF-18E7-1527-A4C2E8002DB1}"/>
              </a:ext>
            </a:extLst>
          </p:cNvPr>
          <p:cNvSpPr>
            <a:spLocks noGrp="1"/>
          </p:cNvSpPr>
          <p:nvPr>
            <p:ph type="ftr" sz="quarter" idx="11"/>
          </p:nvPr>
        </p:nvSpPr>
        <p:spPr>
          <a:xfrm>
            <a:off x="1219200" y="6356350"/>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CA078936-E7C7-1B2F-16CA-27122C40D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032123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FC3CA4-3DE2-4D34-9F4F-3737C1E18161}"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r>
              <a:rPr lang="en-US" sz="2400" b="1"/>
              <a:t>A robot driving learning problem:</a:t>
            </a:r>
          </a:p>
          <a:p>
            <a:endParaRPr lang="en-US" sz="2400" b="1"/>
          </a:p>
          <a:p>
            <a:r>
              <a:rPr lang="en-US" sz="2400" b="1"/>
              <a:t>Task T:</a:t>
            </a:r>
            <a:r>
              <a:rPr lang="en-US" sz="2400"/>
              <a:t> driving on public four-lane highways using vision sensors</a:t>
            </a:r>
          </a:p>
          <a:p>
            <a:r>
              <a:rPr lang="en-US" sz="2400" b="1"/>
              <a:t>Performance measure P: </a:t>
            </a:r>
            <a:r>
              <a:rPr lang="en-US" sz="2400"/>
              <a:t>average distance traveled before an error (as judged by human overseer)</a:t>
            </a:r>
          </a:p>
          <a:p>
            <a:r>
              <a:rPr lang="en-US" sz="2400" b="1"/>
              <a:t>Training experience E: </a:t>
            </a:r>
            <a:r>
              <a:rPr lang="en-US" sz="2400"/>
              <a:t>a sequence of images and steering commands recorded while observing a human driver</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6D78FCB3-18AD-91B4-FA6C-5A4812612130}"/>
              </a:ext>
            </a:extLst>
          </p:cNvPr>
          <p:cNvSpPr>
            <a:spLocks noGrp="1"/>
          </p:cNvSpPr>
          <p:nvPr>
            <p:ph type="ftr" sz="quarter" idx="11"/>
          </p:nvPr>
        </p:nvSpPr>
        <p:spPr>
          <a:xfrm>
            <a:off x="1371600" y="6356350"/>
            <a:ext cx="69342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3AF16BF7-51C7-6D95-EE65-494294FFD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85089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C42FCE-7968-4CCD-8CFD-2485CB0EB215}"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2" name="Picture 1">
            <a:extLst>
              <a:ext uri="{FF2B5EF4-FFF2-40B4-BE49-F238E27FC236}">
                <a16:creationId xmlns:a16="http://schemas.microsoft.com/office/drawing/2014/main" id="{C65DD524-867A-4A30-80C4-A8E7B0FBDEFE}"/>
              </a:ext>
            </a:extLst>
          </p:cNvPr>
          <p:cNvPicPr>
            <a:picLocks noChangeAspect="1"/>
          </p:cNvPicPr>
          <p:nvPr/>
        </p:nvPicPr>
        <p:blipFill>
          <a:blip r:embed="rId2"/>
          <a:stretch>
            <a:fillRect/>
          </a:stretch>
        </p:blipFill>
        <p:spPr>
          <a:xfrm>
            <a:off x="1219200" y="1533939"/>
            <a:ext cx="6705599" cy="3790121"/>
          </a:xfrm>
          <a:prstGeom prst="rect">
            <a:avLst/>
          </a:prstGeom>
        </p:spPr>
      </p:pic>
      <p:sp>
        <p:nvSpPr>
          <p:cNvPr id="3" name="Footer Placeholder 2">
            <a:extLst>
              <a:ext uri="{FF2B5EF4-FFF2-40B4-BE49-F238E27FC236}">
                <a16:creationId xmlns:a16="http://schemas.microsoft.com/office/drawing/2014/main" id="{72730F44-9131-6AA3-EC96-5D566CB3F88C}"/>
              </a:ext>
            </a:extLst>
          </p:cNvPr>
          <p:cNvSpPr>
            <a:spLocks noGrp="1"/>
          </p:cNvSpPr>
          <p:nvPr>
            <p:ph type="ftr" sz="quarter" idx="11"/>
          </p:nvPr>
        </p:nvSpPr>
        <p:spPr>
          <a:xfrm>
            <a:off x="1524000" y="6356350"/>
            <a:ext cx="67818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0E8AD799-3BBD-CC5A-2EB2-7D15ED31A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8"/>
            <a:ext cx="1381125" cy="769938"/>
          </a:xfrm>
          <a:prstGeom prst="rect">
            <a:avLst/>
          </a:prstGeom>
        </p:spPr>
      </p:pic>
    </p:spTree>
    <p:extLst>
      <p:ext uri="{BB962C8B-B14F-4D97-AF65-F5344CB8AC3E}">
        <p14:creationId xmlns:p14="http://schemas.microsoft.com/office/powerpoint/2010/main" val="9502397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5DE599-4420-41C0-81C6-069D1CD1BF8A}"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8D5B7D27-1065-456E-976C-E60030C48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1" y="999044"/>
            <a:ext cx="4673599" cy="4673599"/>
          </a:xfrm>
          <a:prstGeom prst="rect">
            <a:avLst/>
          </a:prstGeom>
        </p:spPr>
      </p:pic>
      <p:pic>
        <p:nvPicPr>
          <p:cNvPr id="8" name="Picture 7">
            <a:extLst>
              <a:ext uri="{FF2B5EF4-FFF2-40B4-BE49-F238E27FC236}">
                <a16:creationId xmlns:a16="http://schemas.microsoft.com/office/drawing/2014/main" id="{CD172372-4AA7-420B-BDC2-85E1A237F057}"/>
              </a:ext>
            </a:extLst>
          </p:cNvPr>
          <p:cNvPicPr>
            <a:picLocks noChangeAspect="1"/>
          </p:cNvPicPr>
          <p:nvPr/>
        </p:nvPicPr>
        <p:blipFill>
          <a:blip r:embed="rId3"/>
          <a:stretch>
            <a:fillRect/>
          </a:stretch>
        </p:blipFill>
        <p:spPr>
          <a:xfrm>
            <a:off x="4876799" y="980754"/>
            <a:ext cx="4267201" cy="4691889"/>
          </a:xfrm>
          <a:prstGeom prst="rect">
            <a:avLst/>
          </a:prstGeom>
        </p:spPr>
      </p:pic>
      <p:sp>
        <p:nvSpPr>
          <p:cNvPr id="2" name="Footer Placeholder 1">
            <a:extLst>
              <a:ext uri="{FF2B5EF4-FFF2-40B4-BE49-F238E27FC236}">
                <a16:creationId xmlns:a16="http://schemas.microsoft.com/office/drawing/2014/main" id="{93D29E3A-9A03-C0FB-69F4-D54C71F8E94D}"/>
              </a:ext>
            </a:extLst>
          </p:cNvPr>
          <p:cNvSpPr>
            <a:spLocks noGrp="1"/>
          </p:cNvSpPr>
          <p:nvPr>
            <p:ph type="ftr" sz="quarter" idx="11"/>
          </p:nvPr>
        </p:nvSpPr>
        <p:spPr>
          <a:xfrm>
            <a:off x="1219200" y="6479134"/>
            <a:ext cx="7239000" cy="365125"/>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D80E10A9-8985-1494-E3A6-6D24F9288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8302712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6DB76D-F8EC-4A5E-8D51-1580B9896D74}"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09FE8BE7-B79B-437A-9EEB-735E058220CE}"/>
              </a:ext>
            </a:extLst>
          </p:cNvPr>
          <p:cNvPicPr>
            <a:picLocks noChangeAspect="1"/>
          </p:cNvPicPr>
          <p:nvPr/>
        </p:nvPicPr>
        <p:blipFill>
          <a:blip r:embed="rId2"/>
          <a:stretch>
            <a:fillRect/>
          </a:stretch>
        </p:blipFill>
        <p:spPr>
          <a:xfrm>
            <a:off x="1066800" y="849154"/>
            <a:ext cx="6730679" cy="5159691"/>
          </a:xfrm>
          <a:prstGeom prst="rect">
            <a:avLst/>
          </a:prstGeom>
        </p:spPr>
      </p:pic>
      <p:sp>
        <p:nvSpPr>
          <p:cNvPr id="2" name="Footer Placeholder 1">
            <a:extLst>
              <a:ext uri="{FF2B5EF4-FFF2-40B4-BE49-F238E27FC236}">
                <a16:creationId xmlns:a16="http://schemas.microsoft.com/office/drawing/2014/main" id="{EC66899B-2162-8D07-428D-7CDD9E0A4632}"/>
              </a:ext>
            </a:extLst>
          </p:cNvPr>
          <p:cNvSpPr>
            <a:spLocks noGrp="1"/>
          </p:cNvSpPr>
          <p:nvPr>
            <p:ph type="ftr" sz="quarter" idx="11"/>
          </p:nvPr>
        </p:nvSpPr>
        <p:spPr>
          <a:xfrm>
            <a:off x="1219200" y="6453467"/>
            <a:ext cx="7315200" cy="365125"/>
          </a:xfrm>
        </p:spPr>
        <p:txBody>
          <a:bodyPr/>
          <a:lstStyle/>
          <a:p>
            <a:r>
              <a:rPr lang="en-US" dirty="0"/>
              <a:t> Dr. Roop Singh      ACSML0601     Machine Learning     Unit 1</a:t>
            </a:r>
          </a:p>
        </p:txBody>
      </p:sp>
      <p:pic>
        <p:nvPicPr>
          <p:cNvPr id="5" name="Picture 4">
            <a:extLst>
              <a:ext uri="{FF2B5EF4-FFF2-40B4-BE49-F238E27FC236}">
                <a16:creationId xmlns:a16="http://schemas.microsoft.com/office/drawing/2014/main" id="{9980CD0A-1E61-3F48-6E83-7378E4009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19950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57FB7F-3426-4D6C-AA95-20466A4C5F6B}" type="datetime1">
              <a:rPr lang="en-US" smtClean="0"/>
              <a:t>2/14/2024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a:t>DESIGNING A LEARNING SYSTEM</a:t>
            </a:r>
          </a:p>
          <a:p>
            <a:pPr marL="469900" indent="-457200">
              <a:lnSpc>
                <a:spcPct val="150000"/>
              </a:lnSpc>
              <a:spcBef>
                <a:spcPts val="95"/>
              </a:spcBef>
              <a:buClr>
                <a:schemeClr val="tx1"/>
              </a:buClr>
              <a:buSzPct val="93181"/>
              <a:buAutoNum type="arabicPeriod"/>
              <a:tabLst>
                <a:tab pos="286385" algn="l"/>
                <a:tab pos="287020" algn="l"/>
              </a:tabLst>
            </a:pPr>
            <a:r>
              <a:rPr lang="en-US" sz="2400" b="1"/>
              <a:t>Choosing the Training Experience:</a:t>
            </a:r>
          </a:p>
          <a:p>
            <a:pPr marL="469900" indent="-457200">
              <a:lnSpc>
                <a:spcPct val="150000"/>
              </a:lnSpc>
              <a:spcBef>
                <a:spcPts val="95"/>
              </a:spcBef>
              <a:buClr>
                <a:schemeClr val="tx1"/>
              </a:buClr>
              <a:buSzPct val="93181"/>
              <a:buAutoNum type="arabicPeriod"/>
              <a:tabLst>
                <a:tab pos="286385" algn="l"/>
                <a:tab pos="287020" algn="l"/>
              </a:tabLst>
            </a:pPr>
            <a:r>
              <a:rPr lang="en-US" sz="2400" b="1"/>
              <a:t>Choosing the Target Function</a:t>
            </a:r>
          </a:p>
          <a:p>
            <a:pPr marL="469900" indent="-457200">
              <a:lnSpc>
                <a:spcPct val="150000"/>
              </a:lnSpc>
              <a:spcBef>
                <a:spcPts val="95"/>
              </a:spcBef>
              <a:buClr>
                <a:schemeClr val="tx1"/>
              </a:buClr>
              <a:buSzPct val="93181"/>
              <a:buAutoNum type="arabicPeriod"/>
              <a:tabLst>
                <a:tab pos="286385" algn="l"/>
                <a:tab pos="287020" algn="l"/>
              </a:tabLst>
            </a:pPr>
            <a:r>
              <a:rPr lang="en-US" sz="2400" b="1"/>
              <a:t>Choosing a Representation for the Target Function</a:t>
            </a:r>
          </a:p>
          <a:p>
            <a:pPr marL="469900" indent="-457200">
              <a:lnSpc>
                <a:spcPct val="150000"/>
              </a:lnSpc>
              <a:spcBef>
                <a:spcPts val="95"/>
              </a:spcBef>
              <a:buClr>
                <a:schemeClr val="tx1"/>
              </a:buClr>
              <a:buSzPct val="93181"/>
              <a:buAutoNum type="arabicPeriod"/>
              <a:tabLst>
                <a:tab pos="286385" algn="l"/>
                <a:tab pos="287020" algn="l"/>
              </a:tabLst>
            </a:pPr>
            <a:r>
              <a:rPr lang="en-US" sz="2400" b="1"/>
              <a:t>Choosing a Function Approximation Algorithm</a:t>
            </a:r>
          </a:p>
          <a:p>
            <a:pPr marL="469900" indent="-457200">
              <a:lnSpc>
                <a:spcPct val="150000"/>
              </a:lnSpc>
              <a:spcBef>
                <a:spcPts val="95"/>
              </a:spcBef>
              <a:buClr>
                <a:schemeClr val="tx1"/>
              </a:buClr>
              <a:buSzPct val="93181"/>
              <a:buAutoNum type="arabicPeriod"/>
              <a:tabLst>
                <a:tab pos="286385" algn="l"/>
                <a:tab pos="287020" algn="l"/>
              </a:tabLst>
            </a:pPr>
            <a:r>
              <a:rPr lang="en-US" sz="2400" b="1"/>
              <a:t>The Final design</a:t>
            </a:r>
          </a:p>
          <a:p>
            <a:pPr marL="12700" indent="0">
              <a:lnSpc>
                <a:spcPct val="150000"/>
              </a:lnSpc>
              <a:spcBef>
                <a:spcPts val="95"/>
              </a:spcBef>
              <a:buClr>
                <a:schemeClr val="tx1"/>
              </a:buClr>
              <a:buSzPct val="93181"/>
              <a:buNone/>
              <a:tabLst>
                <a:tab pos="286385" algn="l"/>
                <a:tab pos="287020" algn="l"/>
              </a:tabLst>
            </a:pPr>
            <a:endParaRPr lang="en-US" sz="2400" b="1"/>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sp>
        <p:nvSpPr>
          <p:cNvPr id="2" name="Footer Placeholder 1">
            <a:extLst>
              <a:ext uri="{FF2B5EF4-FFF2-40B4-BE49-F238E27FC236}">
                <a16:creationId xmlns:a16="http://schemas.microsoft.com/office/drawing/2014/main" id="{276B6E9D-901D-6DA3-CDB5-30A2E09FA28B}"/>
              </a:ext>
            </a:extLst>
          </p:cNvPr>
          <p:cNvSpPr>
            <a:spLocks noGrp="1"/>
          </p:cNvSpPr>
          <p:nvPr>
            <p:ph type="ftr" sz="quarter" idx="11"/>
          </p:nvPr>
        </p:nvSpPr>
        <p:spPr>
          <a:xfrm>
            <a:off x="1371600" y="6375108"/>
            <a:ext cx="7086600" cy="346368"/>
          </a:xfrm>
        </p:spPr>
        <p:txBody>
          <a:bodyPr/>
          <a:lstStyle/>
          <a:p>
            <a:r>
              <a:rPr lang="en-US" dirty="0"/>
              <a:t> Dr. Roop Singh      ACSML0601     Machine Learning     Unit 1</a:t>
            </a:r>
          </a:p>
        </p:txBody>
      </p:sp>
      <p:pic>
        <p:nvPicPr>
          <p:cNvPr id="3" name="Picture 2">
            <a:extLst>
              <a:ext uri="{FF2B5EF4-FFF2-40B4-BE49-F238E27FC236}">
                <a16:creationId xmlns:a16="http://schemas.microsoft.com/office/drawing/2014/main" id="{A1F8583D-FA5F-8D31-F5B1-DFAAF87F9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46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TotalTime>
  <Words>15946</Words>
  <Application>Microsoft Office PowerPoint</Application>
  <PresentationFormat>On-screen Show (4:3)</PresentationFormat>
  <Paragraphs>2339</Paragraphs>
  <Slides>279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279</vt:i4>
      </vt:variant>
    </vt:vector>
  </HeadingPairs>
  <TitlesOfParts>
    <vt:vector size="287" baseType="lpstr">
      <vt:lpstr>Arial</vt:lpstr>
      <vt:lpstr>Calibri</vt:lpstr>
      <vt:lpstr>Cambria Math</vt:lpstr>
      <vt:lpstr>Constantia</vt:lpstr>
      <vt:lpstr>Times New Roman</vt:lpstr>
      <vt:lpstr>Wingdings</vt:lpstr>
      <vt:lpstr>Wingdings 2</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VIN S340</dc:creator>
  <cp:lastModifiedBy>ROOP SINGH</cp:lastModifiedBy>
  <cp:revision>5</cp:revision>
  <dcterms:created xsi:type="dcterms:W3CDTF">2020-04-10T07:02:33Z</dcterms:created>
  <dcterms:modified xsi:type="dcterms:W3CDTF">2024-02-14T03:44:20Z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2012-11-12T00:00:00Z</vt:filetime>
  </property>
  <property fmtid="{D5CDD505-2E9C-101B-9397-08002B2CF9AE}" pid="3" name="Creator">
    <vt:lpwstr>Microsoft® Office PowerPoint® 2007</vt:lpwstr>
  </property>
  <property fmtid="{D5CDD505-2E9C-101B-9397-08002B2CF9AE}" pid="4" name="LastSaved">
    <vt:filetime>2020-04-10T00:00:00Z</vt:filetime>
  </property>
</Properties>
</file>